
<file path=[Content_Types].xml><?xml version="1.0" encoding="utf-8"?>
<Types xmlns="http://schemas.openxmlformats.org/package/2006/content-types">
  <Default Extension="png" ContentType="image/png"/>
  <Default Extension="bin" ContentType="application/vnd.ms-office.activeX"/>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ctiveX/activeX1.xml" ContentType="application/vnd.ms-office.activeX+xml"/>
  <Override PartName="/ppt/notesSlides/notesSlide4.xml" ContentType="application/vnd.openxmlformats-officedocument.presentationml.notesSlide+xml"/>
  <Override PartName="/ppt/media/image6.bin" ContentType="image/jpeg"/>
  <Override PartName="/ppt/notesSlides/notesSlide5.xml" ContentType="application/vnd.openxmlformats-officedocument.presentationml.notesSlide+xml"/>
  <Override PartName="/ppt/activeX/activeX2.xml" ContentType="application/vnd.ms-office.activeX+xml"/>
  <Override PartName="/ppt/notesSlides/notesSlide6.xml" ContentType="application/vnd.openxmlformats-officedocument.presentationml.notesSlide+xml"/>
  <Override PartName="/ppt/notesSlides/notesSlide7.xml" ContentType="application/vnd.openxmlformats-officedocument.presentationml.notesSlide+xml"/>
  <Override PartName="/ppt/activeX/activeX3.xml" ContentType="application/vnd.ms-office.activeX+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68" r:id="rId2"/>
    <p:sldId id="256" r:id="rId3"/>
    <p:sldId id="337" r:id="rId4"/>
    <p:sldId id="309" r:id="rId5"/>
    <p:sldId id="261" r:id="rId6"/>
    <p:sldId id="318" r:id="rId7"/>
    <p:sldId id="257" r:id="rId8"/>
    <p:sldId id="307" r:id="rId9"/>
    <p:sldId id="320" r:id="rId10"/>
    <p:sldId id="321" r:id="rId11"/>
    <p:sldId id="322" r:id="rId12"/>
    <p:sldId id="323" r:id="rId13"/>
    <p:sldId id="324" r:id="rId14"/>
    <p:sldId id="294" r:id="rId15"/>
    <p:sldId id="287" r:id="rId16"/>
    <p:sldId id="300" r:id="rId17"/>
    <p:sldId id="286" r:id="rId18"/>
    <p:sldId id="284" r:id="rId19"/>
    <p:sldId id="285" r:id="rId20"/>
    <p:sldId id="288" r:id="rId21"/>
    <p:sldId id="296" r:id="rId22"/>
    <p:sldId id="332" r:id="rId23"/>
    <p:sldId id="313" r:id="rId24"/>
    <p:sldId id="297" r:id="rId25"/>
    <p:sldId id="274" r:id="rId26"/>
    <p:sldId id="290" r:id="rId27"/>
    <p:sldId id="279" r:id="rId28"/>
    <p:sldId id="314" r:id="rId29"/>
    <p:sldId id="278" r:id="rId30"/>
    <p:sldId id="295" r:id="rId31"/>
    <p:sldId id="298" r:id="rId32"/>
    <p:sldId id="299" r:id="rId33"/>
    <p:sldId id="325" r:id="rId34"/>
    <p:sldId id="292" r:id="rId35"/>
    <p:sldId id="281" r:id="rId36"/>
    <p:sldId id="260" r:id="rId37"/>
    <p:sldId id="328" r:id="rId38"/>
    <p:sldId id="333" r:id="rId39"/>
    <p:sldId id="334" r:id="rId40"/>
    <p:sldId id="335" r:id="rId41"/>
    <p:sldId id="336" r:id="rId42"/>
    <p:sldId id="329" r:id="rId43"/>
    <p:sldId id="330" r:id="rId44"/>
    <p:sldId id="331" r:id="rId45"/>
    <p:sldId id="264" r:id="rId46"/>
    <p:sldId id="265" r:id="rId47"/>
    <p:sldId id="266"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42" autoAdjust="0"/>
    <p:restoredTop sz="66325" autoAdjust="0"/>
  </p:normalViewPr>
  <p:slideViewPr>
    <p:cSldViewPr>
      <p:cViewPr varScale="1">
        <p:scale>
          <a:sx n="56" d="100"/>
          <a:sy n="56" d="100"/>
        </p:scale>
        <p:origin x="-882"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B54010-87B9-439B-9A77-0E15AB611287}" type="datetimeFigureOut">
              <a:rPr lang="en-US" smtClean="0"/>
              <a:t>11/11/2011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9736C4-2223-46DC-86D4-A130C76C20A9}" type="slidenum">
              <a:rPr lang="en-US" smtClean="0"/>
              <a:t>‹#›</a:t>
            </a:fld>
            <a:endParaRPr lang="en-US" dirty="0"/>
          </a:p>
        </p:txBody>
      </p:sp>
    </p:spTree>
    <p:extLst>
      <p:ext uri="{BB962C8B-B14F-4D97-AF65-F5344CB8AC3E}">
        <p14:creationId xmlns:p14="http://schemas.microsoft.com/office/powerpoint/2010/main" val="423669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epistemicgames.org/eg/category/games/front/"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k12reboot.com/forum/academics-curriculum/new-flex-school-for-21st-century-learning/"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youtube.com/watch?feature=share&amp;v=Q2DY6jWT2a4"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1</a:t>
            </a:fld>
            <a:endParaRPr lang="en-US" dirty="0"/>
          </a:p>
        </p:txBody>
      </p:sp>
    </p:spTree>
    <p:extLst>
      <p:ext uri="{BB962C8B-B14F-4D97-AF65-F5344CB8AC3E}">
        <p14:creationId xmlns:p14="http://schemas.microsoft.com/office/powerpoint/2010/main" val="1980999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1. The types of governance have changed---some have moved away for parish ownership to diocesan schools or to separately incorporated entities</a:t>
            </a:r>
          </a:p>
          <a:p>
            <a:r>
              <a:rPr lang="en-US" sz="1200" kern="1200" dirty="0" smtClean="0">
                <a:solidFill>
                  <a:schemeClr val="tx1"/>
                </a:solidFill>
                <a:effectLst/>
                <a:latin typeface="+mn-lt"/>
                <a:ea typeface="+mn-ea"/>
                <a:cs typeface="+mn-cs"/>
              </a:rPr>
              <a:t>2. Funding sources for parish schools have changed beyond tuition and parish subsidy</a:t>
            </a:r>
          </a:p>
          <a:p>
            <a:r>
              <a:rPr lang="en-US" sz="1200" kern="1200" dirty="0" smtClean="0">
                <a:solidFill>
                  <a:schemeClr val="tx1"/>
                </a:solidFill>
                <a:effectLst/>
                <a:latin typeface="+mn-lt"/>
                <a:ea typeface="+mn-ea"/>
                <a:cs typeface="+mn-cs"/>
              </a:rPr>
              <a:t>3. schools are joining together to share resources, namely, staff development, marketing, curriculum planning/development, purchasing power, etc, </a:t>
            </a:r>
          </a:p>
          <a:p>
            <a:r>
              <a:rPr lang="en-US" sz="1200" kern="1200" dirty="0" smtClean="0">
                <a:solidFill>
                  <a:schemeClr val="tx1"/>
                </a:solidFill>
                <a:effectLst/>
                <a:latin typeface="+mn-lt"/>
                <a:ea typeface="+mn-ea"/>
                <a:cs typeface="+mn-cs"/>
              </a:rPr>
              <a:t> 4. K-12 systems of schools are being created  within diocese, for example in the Diocese of Sioux City, IA has four or five such systems in the diocese. Each system has a president and a decision-making board.</a:t>
            </a:r>
          </a:p>
          <a:p>
            <a:r>
              <a:rPr lang="en-US" sz="1200" kern="1200" dirty="0" smtClean="0">
                <a:solidFill>
                  <a:schemeClr val="tx1"/>
                </a:solidFill>
                <a:effectLst/>
                <a:latin typeface="+mn-lt"/>
                <a:ea typeface="+mn-ea"/>
                <a:cs typeface="+mn-cs"/>
              </a:rPr>
              <a:t>6. One size does not fit all. Lots of creativity with regard to boards authority and reconfiguration of schools.</a:t>
            </a:r>
            <a:endParaRPr lang="en-US" dirty="0"/>
          </a:p>
        </p:txBody>
      </p:sp>
      <p:sp>
        <p:nvSpPr>
          <p:cNvPr id="4" name="Slide Number Placeholder 3"/>
          <p:cNvSpPr>
            <a:spLocks noGrp="1"/>
          </p:cNvSpPr>
          <p:nvPr>
            <p:ph type="sldNum" sz="quarter" idx="10"/>
          </p:nvPr>
        </p:nvSpPr>
        <p:spPr/>
        <p:txBody>
          <a:bodyPr/>
          <a:lstStyle/>
          <a:p>
            <a:fld id="{013A6A4C-D4FF-4AD5-ACB7-8030510BE077}" type="slidenum">
              <a:rPr lang="en-US" smtClean="0"/>
              <a:pPr/>
              <a:t>10</a:t>
            </a:fld>
            <a:endParaRPr lang="en-US" dirty="0"/>
          </a:p>
        </p:txBody>
      </p:sp>
    </p:spTree>
    <p:extLst>
      <p:ext uri="{BB962C8B-B14F-4D97-AF65-F5344CB8AC3E}">
        <p14:creationId xmlns:p14="http://schemas.microsoft.com/office/powerpoint/2010/main" val="573231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“If in 1970 you had knee surgery, you got a huge scar,” he says. “Now, if you have knee surgery you have two little dots.”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Technology use-   cell phones, smart phones, iPads, notebooks had just started on</a:t>
            </a:r>
            <a:r>
              <a:rPr lang="en-US" sz="1200" b="0" i="0" kern="1200" baseline="0" dirty="0" smtClean="0">
                <a:solidFill>
                  <a:schemeClr val="tx1"/>
                </a:solidFill>
                <a:effectLst/>
                <a:latin typeface="+mn-lt"/>
                <a:ea typeface="+mn-ea"/>
                <a:cs typeface="+mn-cs"/>
              </a:rPr>
              <a:t> the K12 educational scene, </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A sup’t said in relation to where his school is headed with technology in education (they are a leader and a video feature in our last newsletter)-- </a:t>
            </a:r>
            <a:r>
              <a:rPr lang="en-US" sz="1200" b="1" kern="1200" dirty="0" smtClean="0">
                <a:solidFill>
                  <a:schemeClr val="tx1"/>
                </a:solidFill>
                <a:effectLst/>
                <a:latin typeface="+mn-lt"/>
                <a:ea typeface="+mn-ea"/>
                <a:cs typeface="+mn-cs"/>
              </a:rPr>
              <a:t>IF</a:t>
            </a:r>
            <a:r>
              <a:rPr lang="en-US" sz="1200" kern="1200" dirty="0" smtClean="0">
                <a:solidFill>
                  <a:schemeClr val="tx1"/>
                </a:solidFill>
                <a:effectLst/>
                <a:latin typeface="+mn-lt"/>
                <a:ea typeface="+mn-ea"/>
                <a:cs typeface="+mn-cs"/>
              </a:rPr>
              <a:t> we want to teach them to drive a car, would we ask them to get on a horse?  </a:t>
            </a:r>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11</a:t>
            </a:fld>
            <a:endParaRPr lang="en-US" dirty="0"/>
          </a:p>
        </p:txBody>
      </p:sp>
    </p:spTree>
    <p:extLst>
      <p:ext uri="{BB962C8B-B14F-4D97-AF65-F5344CB8AC3E}">
        <p14:creationId xmlns:p14="http://schemas.microsoft.com/office/powerpoint/2010/main" val="3939177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want to comment on Leadership</a:t>
            </a:r>
            <a:r>
              <a:rPr lang="en-US" baseline="0" dirty="0" smtClean="0"/>
              <a:t> Skills.  This is a foundational issue for Christian Schools and a huge differentiator in schools that are moving ahead and those that are not.</a:t>
            </a:r>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12</a:t>
            </a:fld>
            <a:endParaRPr lang="en-US" dirty="0"/>
          </a:p>
        </p:txBody>
      </p:sp>
    </p:spTree>
    <p:extLst>
      <p:ext uri="{BB962C8B-B14F-4D97-AF65-F5344CB8AC3E}">
        <p14:creationId xmlns:p14="http://schemas.microsoft.com/office/powerpoint/2010/main" val="3939177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13</a:t>
            </a:fld>
            <a:endParaRPr lang="en-US" dirty="0"/>
          </a:p>
        </p:txBody>
      </p:sp>
    </p:spTree>
    <p:extLst>
      <p:ext uri="{BB962C8B-B14F-4D97-AF65-F5344CB8AC3E}">
        <p14:creationId xmlns:p14="http://schemas.microsoft.com/office/powerpoint/2010/main" val="3939177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B9736C4-2223-46DC-86D4-A130C76C20A9}" type="slidenum">
              <a:rPr lang="en-US" smtClean="0"/>
              <a:t>14</a:t>
            </a:fld>
            <a:endParaRPr lang="en-US" dirty="0"/>
          </a:p>
        </p:txBody>
      </p:sp>
    </p:spTree>
    <p:extLst>
      <p:ext uri="{BB962C8B-B14F-4D97-AF65-F5344CB8AC3E}">
        <p14:creationId xmlns:p14="http://schemas.microsoft.com/office/powerpoint/2010/main" val="39391771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15</a:t>
            </a:fld>
            <a:endParaRPr lang="en-US" dirty="0"/>
          </a:p>
        </p:txBody>
      </p:sp>
    </p:spTree>
    <p:extLst>
      <p:ext uri="{BB962C8B-B14F-4D97-AF65-F5344CB8AC3E}">
        <p14:creationId xmlns:p14="http://schemas.microsoft.com/office/powerpoint/2010/main" val="3361229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picture is of a plant growing</a:t>
            </a:r>
            <a:r>
              <a:rPr lang="en-US" baseline="0" dirty="0" smtClean="0"/>
              <a:t> simulation where by varying the conditions, students learn about growth.</a:t>
            </a:r>
          </a:p>
          <a:p>
            <a:r>
              <a:rPr lang="en-US" baseline="0" dirty="0" smtClean="0"/>
              <a:t>#2– One of our first students was a Muslim from Pakistan, living in Hong Kong and teaching English there.  She commented on her growth spiritually and Dr. Bird, her teacher had a new way to reach students around the world with his apologetics class.</a:t>
            </a:r>
          </a:p>
          <a:p>
            <a:r>
              <a:rPr lang="en-US" sz="1200" b="0" i="0" u="none" strike="noStrike" kern="1200" dirty="0" smtClean="0">
                <a:solidFill>
                  <a:schemeClr val="tx1"/>
                </a:solidFill>
                <a:effectLst/>
                <a:latin typeface="+mn-lt"/>
                <a:ea typeface="+mn-ea"/>
                <a:cs typeface="+mn-cs"/>
                <a:hlinkClick r:id="rId3"/>
              </a:rPr>
              <a:t>Epistemic games</a:t>
            </a:r>
            <a:r>
              <a:rPr lang="en-US" sz="1200" b="0" i="0" kern="1200" dirty="0" smtClean="0">
                <a:solidFill>
                  <a:schemeClr val="tx1"/>
                </a:solidFill>
                <a:effectLst/>
                <a:latin typeface="+mn-lt"/>
                <a:ea typeface="+mn-ea"/>
                <a:cs typeface="+mn-cs"/>
              </a:rPr>
              <a:t> put students in roles like city planner, journalist, or engineer and ask them to solve real-world problems</a:t>
            </a:r>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16</a:t>
            </a:fld>
            <a:endParaRPr lang="en-US" dirty="0"/>
          </a:p>
        </p:txBody>
      </p:sp>
    </p:spTree>
    <p:extLst>
      <p:ext uri="{BB962C8B-B14F-4D97-AF65-F5344CB8AC3E}">
        <p14:creationId xmlns:p14="http://schemas.microsoft.com/office/powerpoint/2010/main" val="3361229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parts of this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  “A Global One World School—that is essentially what we are trying to build.”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is not only impacting the individual private school, but this</a:t>
            </a:r>
            <a:r>
              <a:rPr lang="en-US" sz="1200" kern="1200" baseline="0" dirty="0" smtClean="0">
                <a:solidFill>
                  <a:schemeClr val="tx1"/>
                </a:solidFill>
                <a:effectLst/>
                <a:latin typeface="+mn-lt"/>
                <a:ea typeface="+mn-ea"/>
                <a:cs typeface="+mn-cs"/>
              </a:rPr>
              <a:t> and other resources like it will have a long term impact on private schools, school in general.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A private school in Michigan is Flipping the Classroom with resources like this.</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17</a:t>
            </a:fld>
            <a:endParaRPr lang="en-US" dirty="0"/>
          </a:p>
        </p:txBody>
      </p:sp>
    </p:spTree>
    <p:extLst>
      <p:ext uri="{BB962C8B-B14F-4D97-AF65-F5344CB8AC3E}">
        <p14:creationId xmlns:p14="http://schemas.microsoft.com/office/powerpoint/2010/main" val="2592546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rgbClr val="FFFF00"/>
                </a:solidFill>
              </a:rPr>
              <a:t>Discuss question first, then click to quote.    </a:t>
            </a:r>
            <a:r>
              <a:rPr lang="en-US" dirty="0" smtClean="0"/>
              <a:t>Aren’t we driven by parent desires?  I know of a well known Christian high school that recently</a:t>
            </a:r>
            <a:r>
              <a:rPr lang="en-US" baseline="0" dirty="0" smtClean="0"/>
              <a:t> gave in to parent demands for online courses.   It seems Private schools are often reactive and not proactive.</a:t>
            </a:r>
            <a:endParaRPr lang="en-US" dirty="0"/>
          </a:p>
        </p:txBody>
      </p:sp>
      <p:sp>
        <p:nvSpPr>
          <p:cNvPr id="4" name="Slide Number Placeholder 3"/>
          <p:cNvSpPr>
            <a:spLocks noGrp="1"/>
          </p:cNvSpPr>
          <p:nvPr>
            <p:ph type="sldNum" sz="quarter" idx="10"/>
          </p:nvPr>
        </p:nvSpPr>
        <p:spPr/>
        <p:txBody>
          <a:bodyPr/>
          <a:lstStyle/>
          <a:p>
            <a:fld id="{8386E613-697A-403E-8CB9-293FC4139A12}" type="slidenum">
              <a:rPr lang="en-US" smtClean="0"/>
              <a:pPr/>
              <a:t>18</a:t>
            </a:fld>
            <a:endParaRPr lang="en-US" dirty="0"/>
          </a:p>
        </p:txBody>
      </p:sp>
    </p:spTree>
    <p:extLst>
      <p:ext uri="{BB962C8B-B14F-4D97-AF65-F5344CB8AC3E}">
        <p14:creationId xmlns:p14="http://schemas.microsoft.com/office/powerpoint/2010/main" val="2075596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19</a:t>
            </a:fld>
            <a:endParaRPr lang="en-US" dirty="0"/>
          </a:p>
        </p:txBody>
      </p:sp>
    </p:spTree>
    <p:extLst>
      <p:ext uri="{BB962C8B-B14F-4D97-AF65-F5344CB8AC3E}">
        <p14:creationId xmlns:p14="http://schemas.microsoft.com/office/powerpoint/2010/main" val="1501659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 Team</a:t>
            </a:r>
          </a:p>
          <a:p>
            <a:endParaRPr lang="en-US" dirty="0" smtClean="0"/>
          </a:p>
          <a:p>
            <a:r>
              <a:rPr lang="en-US" dirty="0" smtClean="0"/>
              <a:t>Ask them where</a:t>
            </a:r>
            <a:r>
              <a:rPr lang="en-US" baseline="0" dirty="0" smtClean="0"/>
              <a:t> they are from if the room is </a:t>
            </a:r>
            <a:endParaRPr lang="en-US" dirty="0" smtClean="0"/>
          </a:p>
          <a:p>
            <a:r>
              <a:rPr lang="en-US" dirty="0" smtClean="0"/>
              <a:t>	</a:t>
            </a:r>
            <a:endParaRPr lang="en-US" baseline="0" dirty="0" smtClean="0"/>
          </a:p>
        </p:txBody>
      </p:sp>
      <p:sp>
        <p:nvSpPr>
          <p:cNvPr id="4" name="Slide Number Placeholder 3"/>
          <p:cNvSpPr>
            <a:spLocks noGrp="1"/>
          </p:cNvSpPr>
          <p:nvPr>
            <p:ph type="sldNum" sz="quarter" idx="10"/>
          </p:nvPr>
        </p:nvSpPr>
        <p:spPr/>
        <p:txBody>
          <a:bodyPr/>
          <a:lstStyle/>
          <a:p>
            <a:fld id="{AB9736C4-2223-46DC-86D4-A130C76C20A9}" type="slidenum">
              <a:rPr lang="en-US" smtClean="0"/>
              <a:t>2</a:t>
            </a:fld>
            <a:endParaRPr lang="en-US" dirty="0"/>
          </a:p>
        </p:txBody>
      </p:sp>
    </p:spTree>
    <p:extLst>
      <p:ext uri="{BB962C8B-B14F-4D97-AF65-F5344CB8AC3E}">
        <p14:creationId xmlns:p14="http://schemas.microsoft.com/office/powerpoint/2010/main" val="705485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seems to make a case</a:t>
            </a:r>
            <a:r>
              <a:rPr lang="en-US" baseline="0" dirty="0" smtClean="0"/>
              <a:t> for the use of technology and even online courses</a:t>
            </a:r>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20</a:t>
            </a:fld>
            <a:endParaRPr lang="en-US" dirty="0"/>
          </a:p>
        </p:txBody>
      </p:sp>
    </p:spTree>
    <p:extLst>
      <p:ext uri="{BB962C8B-B14F-4D97-AF65-F5344CB8AC3E}">
        <p14:creationId xmlns:p14="http://schemas.microsoft.com/office/powerpoint/2010/main" val="16183097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number of educational alternatives has certainly increased in the last decade.  Charter Schools</a:t>
            </a:r>
            <a:r>
              <a:rPr lang="en-US" baseline="0" dirty="0" smtClean="0"/>
              <a:t> are used in the US to combine public funding and many aspects of a private school.  Certainly state run online schools have expanded.</a:t>
            </a:r>
          </a:p>
          <a:p>
            <a:endParaRPr lang="en-US" baseline="0" dirty="0" smtClean="0"/>
          </a:p>
          <a:p>
            <a:r>
              <a:rPr lang="en-US" baseline="0" dirty="0" smtClean="0"/>
              <a:t>I think we will see more of this.  In fact, we are talking with schools around the world that are advancing what we would have called radical ideas a few years ago.    An example, a school in Florida organizing around apprenticeships and online classes.   A school in Malaysia offering diplomas to MK’s in Asia and using online classes instead of just a boarding school model</a:t>
            </a:r>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21</a:t>
            </a:fld>
            <a:endParaRPr lang="en-US" dirty="0"/>
          </a:p>
        </p:txBody>
      </p:sp>
    </p:spTree>
    <p:extLst>
      <p:ext uri="{BB962C8B-B14F-4D97-AF65-F5344CB8AC3E}">
        <p14:creationId xmlns:p14="http://schemas.microsoft.com/office/powerpoint/2010/main" val="41019786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number of educational alternatives has certainly increased in the last decade.  Charter Schools</a:t>
            </a:r>
            <a:r>
              <a:rPr lang="en-US" baseline="0" dirty="0" smtClean="0"/>
              <a:t> are used in the US to combine public funding and many aspects of a private school.  Certainly state run online schools have expanded.</a:t>
            </a:r>
          </a:p>
          <a:p>
            <a:endParaRPr lang="en-US" baseline="0" dirty="0" smtClean="0"/>
          </a:p>
          <a:p>
            <a:r>
              <a:rPr lang="en-US" baseline="0" dirty="0" smtClean="0"/>
              <a:t>I think we will see more of this.  In fact, we are talking with schools around the world that are advancing what we would have called radical ideas a few years ago.    An example, a school in Florida organizing around apprenticeships and online classes.   A school in Malaysia offering diplomas to MK’s in Asia and using online classes instead of just a boarding school model</a:t>
            </a:r>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22</a:t>
            </a:fld>
            <a:endParaRPr lang="en-US" dirty="0"/>
          </a:p>
        </p:txBody>
      </p:sp>
    </p:spTree>
    <p:extLst>
      <p:ext uri="{BB962C8B-B14F-4D97-AF65-F5344CB8AC3E}">
        <p14:creationId xmlns:p14="http://schemas.microsoft.com/office/powerpoint/2010/main" val="41019786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23</a:t>
            </a:fld>
            <a:endParaRPr lang="en-US" dirty="0"/>
          </a:p>
        </p:txBody>
      </p:sp>
    </p:spTree>
    <p:extLst>
      <p:ext uri="{BB962C8B-B14F-4D97-AF65-F5344CB8AC3E}">
        <p14:creationId xmlns:p14="http://schemas.microsoft.com/office/powerpoint/2010/main" val="4143089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title</a:t>
            </a:r>
            <a:r>
              <a:rPr lang="en-US" baseline="0" dirty="0" smtClean="0"/>
              <a:t> above is from a White paper Michael Horn recently issued.   I bet you are seeing it in your school.  Using this definition, how about some examples from your schools?  (let them use mics)  Many examples and 6 models are presented in his white paper.  There is no doubt that is reality currently.       This is being driven to some ( a large?) extent by budget woes.    A case could also be made it is better for some students and some situations—even better educationally</a:t>
            </a:r>
            <a:endParaRPr lang="en-US" dirty="0" smtClean="0"/>
          </a:p>
          <a:p>
            <a:endParaRPr lang="en-US" dirty="0" smtClean="0"/>
          </a:p>
          <a:p>
            <a:r>
              <a:rPr lang="en-US" dirty="0" smtClean="0"/>
              <a:t>An additional quote from:</a:t>
            </a:r>
            <a:r>
              <a:rPr lang="en-US" dirty="0" smtClean="0">
                <a:hlinkClick r:id="rId3"/>
              </a:rPr>
              <a:t>http://k12reboot.com/forum/academics-curriculum/new-flex-school-for-21st-century-learning/</a:t>
            </a:r>
            <a:r>
              <a:rPr lang="en-US" dirty="0" smtClean="0"/>
              <a:t/>
            </a:r>
            <a:br>
              <a:rPr lang="en-US" dirty="0" smtClean="0"/>
            </a:br>
            <a:r>
              <a:rPr lang="en-US" dirty="0" smtClean="0"/>
              <a:t>The blended model has the potential to broaden academic offerings in a time of very tight budgets and provide more individualized attention than most students receive in traditional classrooms, all while also making more efficient use of limited educational budgets. Not a panacea, but definitely worth a look!</a:t>
            </a:r>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24</a:t>
            </a:fld>
            <a:endParaRPr lang="en-US" dirty="0"/>
          </a:p>
        </p:txBody>
      </p:sp>
    </p:spTree>
    <p:extLst>
      <p:ext uri="{BB962C8B-B14F-4D97-AF65-F5344CB8AC3E}">
        <p14:creationId xmlns:p14="http://schemas.microsoft.com/office/powerpoint/2010/main" val="40806765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25</a:t>
            </a:fld>
            <a:endParaRPr lang="en-US" dirty="0"/>
          </a:p>
        </p:txBody>
      </p:sp>
    </p:spTree>
    <p:extLst>
      <p:ext uri="{BB962C8B-B14F-4D97-AF65-F5344CB8AC3E}">
        <p14:creationId xmlns:p14="http://schemas.microsoft.com/office/powerpoint/2010/main" val="42243208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Thomas</a:t>
            </a:r>
            <a:r>
              <a:rPr lang="en-US" baseline="0" dirty="0" smtClean="0"/>
              <a:t> Frey says:  </a:t>
            </a:r>
            <a:r>
              <a:rPr lang="en-US" dirty="0" smtClean="0"/>
              <a:t>Future education systems will be unleashed with the advent of a standardized rapid courseware-builder and a single-point global distribution system.</a:t>
            </a:r>
          </a:p>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26</a:t>
            </a:fld>
            <a:endParaRPr lang="en-US" dirty="0"/>
          </a:p>
        </p:txBody>
      </p:sp>
    </p:spTree>
    <p:extLst>
      <p:ext uri="{BB962C8B-B14F-4D97-AF65-F5344CB8AC3E}">
        <p14:creationId xmlns:p14="http://schemas.microsoft.com/office/powerpoint/2010/main" val="21563509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Well– it has changed almost everything—even</a:t>
            </a:r>
            <a:r>
              <a:rPr lang="en-US" baseline="0" dirty="0" smtClean="0"/>
              <a:t> relationships!  Maybe especially relationships.  How many of you know Christians that met on eHarmony and married?</a:t>
            </a:r>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27</a:t>
            </a:fld>
            <a:endParaRPr lang="en-US" dirty="0"/>
          </a:p>
        </p:txBody>
      </p:sp>
    </p:spTree>
    <p:extLst>
      <p:ext uri="{BB962C8B-B14F-4D97-AF65-F5344CB8AC3E}">
        <p14:creationId xmlns:p14="http://schemas.microsoft.com/office/powerpoint/2010/main" val="9712804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someone to read this aloud.</a:t>
            </a:r>
          </a:p>
          <a:p>
            <a:endParaRPr lang="en-US" dirty="0" smtClean="0"/>
          </a:p>
          <a:p>
            <a:r>
              <a:rPr lang="en-US" dirty="0" smtClean="0"/>
              <a:t>I did not pick these because</a:t>
            </a:r>
            <a:r>
              <a:rPr lang="en-US" baseline="0" dirty="0" smtClean="0"/>
              <a:t> of their use of online or technology.  This seems to be a common expectation when talking to parents, administrators and students.</a:t>
            </a:r>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28</a:t>
            </a:fld>
            <a:endParaRPr lang="en-US" dirty="0"/>
          </a:p>
        </p:txBody>
      </p:sp>
    </p:spTree>
    <p:extLst>
      <p:ext uri="{BB962C8B-B14F-4D97-AF65-F5344CB8AC3E}">
        <p14:creationId xmlns:p14="http://schemas.microsoft.com/office/powerpoint/2010/main" val="23995663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29</a:t>
            </a:fld>
            <a:endParaRPr lang="en-US" dirty="0"/>
          </a:p>
        </p:txBody>
      </p:sp>
    </p:spTree>
    <p:extLst>
      <p:ext uri="{BB962C8B-B14F-4D97-AF65-F5344CB8AC3E}">
        <p14:creationId xmlns:p14="http://schemas.microsoft.com/office/powerpoint/2010/main" val="2437932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9736C4-2223-46DC-86D4-A130C76C20A9}" type="slidenum">
              <a:rPr lang="en-US" smtClean="0"/>
              <a:t>3</a:t>
            </a:fld>
            <a:endParaRPr lang="en-US" dirty="0"/>
          </a:p>
        </p:txBody>
      </p:sp>
    </p:spTree>
    <p:extLst>
      <p:ext uri="{BB962C8B-B14F-4D97-AF65-F5344CB8AC3E}">
        <p14:creationId xmlns:p14="http://schemas.microsoft.com/office/powerpoint/2010/main" val="20436739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30</a:t>
            </a:fld>
            <a:endParaRPr lang="en-US" dirty="0"/>
          </a:p>
        </p:txBody>
      </p:sp>
    </p:spTree>
    <p:extLst>
      <p:ext uri="{BB962C8B-B14F-4D97-AF65-F5344CB8AC3E}">
        <p14:creationId xmlns:p14="http://schemas.microsoft.com/office/powerpoint/2010/main" val="534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Tom Vander Ark is a partner in Revolution Learning, a private equity investor focusing on companies that improve educational engagement, access, and efficiency.   He is a former Sup’t of the Washington State Public Schools and  the Director of </a:t>
            </a:r>
            <a:r>
              <a:rPr lang="en-US" sz="1200" i="1" kern="1200" baseline="0" dirty="0" smtClean="0">
                <a:solidFill>
                  <a:schemeClr val="tx1"/>
                </a:solidFill>
                <a:effectLst/>
                <a:latin typeface="+mn-lt"/>
                <a:ea typeface="+mn-ea"/>
                <a:cs typeface="+mn-cs"/>
              </a:rPr>
              <a:t> Gates Foundation division on education</a:t>
            </a:r>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31</a:t>
            </a:fld>
            <a:endParaRPr lang="en-US" dirty="0"/>
          </a:p>
        </p:txBody>
      </p:sp>
    </p:spTree>
    <p:extLst>
      <p:ext uri="{BB962C8B-B14F-4D97-AF65-F5344CB8AC3E}">
        <p14:creationId xmlns:p14="http://schemas.microsoft.com/office/powerpoint/2010/main" val="8199183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32</a:t>
            </a:fld>
            <a:endParaRPr lang="en-US" dirty="0"/>
          </a:p>
        </p:txBody>
      </p:sp>
    </p:spTree>
    <p:extLst>
      <p:ext uri="{BB962C8B-B14F-4D97-AF65-F5344CB8AC3E}">
        <p14:creationId xmlns:p14="http://schemas.microsoft.com/office/powerpoint/2010/main" val="23575860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33</a:t>
            </a:fld>
            <a:endParaRPr lang="en-US" dirty="0"/>
          </a:p>
        </p:txBody>
      </p:sp>
    </p:spTree>
    <p:extLst>
      <p:ext uri="{BB962C8B-B14F-4D97-AF65-F5344CB8AC3E}">
        <p14:creationId xmlns:p14="http://schemas.microsoft.com/office/powerpoint/2010/main" val="12372009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Thomas Frey, Executive Director and Senior Futurist at the DaVinci Institute</a:t>
            </a:r>
          </a:p>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34</a:t>
            </a:fld>
            <a:endParaRPr lang="en-US" dirty="0"/>
          </a:p>
        </p:txBody>
      </p:sp>
    </p:spTree>
    <p:extLst>
      <p:ext uri="{BB962C8B-B14F-4D97-AF65-F5344CB8AC3E}">
        <p14:creationId xmlns:p14="http://schemas.microsoft.com/office/powerpoint/2010/main" val="28714652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ISM serves independent</a:t>
            </a:r>
            <a:r>
              <a:rPr lang="en-US" baseline="0" dirty="0" smtClean="0"/>
              <a:t> schools and has a list of 20 items that help a school focus on future success.  They served as a great discussion starting point at a recent meeting of a group of school heads I was at.  Looking at the first bullet, an implication may be that if your school is successful now, it may not be in just 15 years.  Look at Kodak Film, Sony radios, IBM or DEC, or even Toyota.</a:t>
            </a:r>
          </a:p>
          <a:p>
            <a:endParaRPr lang="en-US" baseline="0" dirty="0" smtClean="0"/>
          </a:p>
          <a:p>
            <a:r>
              <a:rPr lang="en-US" baseline="0" dirty="0" smtClean="0"/>
              <a:t>The leaders at ISM wanted to be hear and I expect one of them to present next year.</a:t>
            </a:r>
          </a:p>
          <a:p>
            <a:endParaRPr lang="en-US" baseline="0" dirty="0" smtClean="0"/>
          </a:p>
          <a:p>
            <a:r>
              <a:rPr lang="en-US" baseline="0" dirty="0" smtClean="0"/>
              <a:t>One of the schools making radical changes is in Australia.</a:t>
            </a:r>
          </a:p>
        </p:txBody>
      </p:sp>
      <p:sp>
        <p:nvSpPr>
          <p:cNvPr id="4" name="Slide Number Placeholder 3"/>
          <p:cNvSpPr>
            <a:spLocks noGrp="1"/>
          </p:cNvSpPr>
          <p:nvPr>
            <p:ph type="sldNum" sz="quarter" idx="10"/>
          </p:nvPr>
        </p:nvSpPr>
        <p:spPr/>
        <p:txBody>
          <a:bodyPr/>
          <a:lstStyle/>
          <a:p>
            <a:fld id="{AB9736C4-2223-46DC-86D4-A130C76C20A9}" type="slidenum">
              <a:rPr lang="en-US" smtClean="0"/>
              <a:t>35</a:t>
            </a:fld>
            <a:endParaRPr lang="en-US" dirty="0"/>
          </a:p>
        </p:txBody>
      </p:sp>
    </p:spTree>
    <p:extLst>
      <p:ext uri="{BB962C8B-B14F-4D97-AF65-F5344CB8AC3E}">
        <p14:creationId xmlns:p14="http://schemas.microsoft.com/office/powerpoint/2010/main" val="12944158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36</a:t>
            </a:fld>
            <a:endParaRPr lang="en-US" dirty="0"/>
          </a:p>
        </p:txBody>
      </p:sp>
    </p:spTree>
    <p:extLst>
      <p:ext uri="{BB962C8B-B14F-4D97-AF65-F5344CB8AC3E}">
        <p14:creationId xmlns:p14="http://schemas.microsoft.com/office/powerpoint/2010/main" val="39408306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will ask the audience to help with this slide</a:t>
            </a:r>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37</a:t>
            </a:fld>
            <a:endParaRPr lang="en-US" dirty="0"/>
          </a:p>
        </p:txBody>
      </p:sp>
    </p:spTree>
    <p:extLst>
      <p:ext uri="{BB962C8B-B14F-4D97-AF65-F5344CB8AC3E}">
        <p14:creationId xmlns:p14="http://schemas.microsoft.com/office/powerpoint/2010/main" val="12756223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9736C4-2223-46DC-86D4-A130C76C20A9}" type="slidenum">
              <a:rPr lang="en-US" smtClean="0"/>
              <a:t>38</a:t>
            </a:fld>
            <a:endParaRPr lang="en-US"/>
          </a:p>
        </p:txBody>
      </p:sp>
    </p:spTree>
    <p:extLst>
      <p:ext uri="{BB962C8B-B14F-4D97-AF65-F5344CB8AC3E}">
        <p14:creationId xmlns:p14="http://schemas.microsoft.com/office/powerpoint/2010/main" val="1363765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9736C4-2223-46DC-86D4-A130C76C20A9}" type="slidenum">
              <a:rPr lang="en-US" smtClean="0"/>
              <a:t>39</a:t>
            </a:fld>
            <a:endParaRPr lang="en-US" dirty="0"/>
          </a:p>
        </p:txBody>
      </p:sp>
    </p:spTree>
    <p:extLst>
      <p:ext uri="{BB962C8B-B14F-4D97-AF65-F5344CB8AC3E}">
        <p14:creationId xmlns:p14="http://schemas.microsoft.com/office/powerpoint/2010/main" val="1811740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What US State,</a:t>
            </a:r>
            <a:r>
              <a:rPr lang="en-US" baseline="0" dirty="0" smtClean="0"/>
              <a:t> Canadian Province, or Country do you work in?</a:t>
            </a:r>
            <a:endParaRPr lang="en-US" dirty="0" smtClean="0"/>
          </a:p>
          <a:p>
            <a:pPr>
              <a:spcBef>
                <a:spcPct val="0"/>
              </a:spcBef>
            </a:pPr>
            <a:endParaRPr lang="en-US" dirty="0" smtClean="0"/>
          </a:p>
          <a:p>
            <a:pPr>
              <a:spcBef>
                <a:spcPct val="0"/>
              </a:spcBef>
            </a:pPr>
            <a:r>
              <a:rPr lang="en-US" dirty="0" smtClean="0"/>
              <a:t>Press F5 or enter presentation mode to view the poll
In an emergency during your presentation, if the poll isn't showing, navigate to this link in your web browser:
http://www.polleverywhere.com/free_text_polls/MTU1NTgxNTE0Ng</a:t>
            </a:r>
          </a:p>
          <a:p>
            <a:pPr>
              <a:spcBef>
                <a:spcPct val="0"/>
              </a:spcBef>
            </a:pPr>
            <a:endParaRPr lang="en-US" dirty="0" smtClean="0"/>
          </a:p>
          <a:p>
            <a:pPr>
              <a:spcBef>
                <a:spcPct val="0"/>
              </a:spcBef>
            </a:pPr>
            <a:r>
              <a:rPr lang="en-US" dirty="0" smtClean="0"/>
              <a:t>If you like, you can use this slide as a template for your own voting slides. You might use a slide like this if you feel your audience would</a:t>
            </a:r>
            <a:r>
              <a:rPr lang="en-US" baseline="0" dirty="0" smtClean="0"/>
              <a:t> benefit from </a:t>
            </a:r>
            <a:r>
              <a:rPr lang="en-US" dirty="0" smtClean="0"/>
              <a:t>the</a:t>
            </a:r>
            <a:r>
              <a:rPr lang="en-US" baseline="0" dirty="0" smtClean="0"/>
              <a:t> picture showing a text message on a phone.</a:t>
            </a:r>
          </a:p>
          <a:p>
            <a:pPr>
              <a:spcBef>
                <a:spcPct val="0"/>
              </a:spcBef>
            </a:pPr>
            <a:endParaRPr lang="en-US" baseline="0" dirty="0" smtClean="0"/>
          </a:p>
          <a:p>
            <a:pPr>
              <a:spcBef>
                <a:spcPct val="0"/>
              </a:spcBef>
            </a:pPr>
            <a:r>
              <a:rPr lang="en-US" baseline="0" dirty="0" smtClean="0"/>
              <a:t>How many of you watch American Idol?  This is like voting there—which I have not done.  We got a note yesterday from the Principal of a Thailand Idol yesterday.  He wrote that without our online classes, the student would not  have graduated this month with his class.</a:t>
            </a:r>
            <a:endParaRPr lang="en-US" dirty="0" smtClean="0"/>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1FF443-286A-4B56-B134-A4259059825C}" type="slidenum">
              <a:rPr lang="en-US"/>
              <a:pPr fontAlgn="base">
                <a:spcBef>
                  <a:spcPct val="0"/>
                </a:spcBef>
                <a:spcAft>
                  <a:spcPct val="0"/>
                </a:spcAft>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9736C4-2223-46DC-86D4-A130C76C20A9}" type="slidenum">
              <a:rPr lang="en-US" smtClean="0"/>
              <a:t>40</a:t>
            </a:fld>
            <a:endParaRPr lang="en-US" dirty="0"/>
          </a:p>
        </p:txBody>
      </p:sp>
    </p:spTree>
    <p:extLst>
      <p:ext uri="{BB962C8B-B14F-4D97-AF65-F5344CB8AC3E}">
        <p14:creationId xmlns:p14="http://schemas.microsoft.com/office/powerpoint/2010/main" val="18939067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9736C4-2223-46DC-86D4-A130C76C20A9}" type="slidenum">
              <a:rPr lang="en-US" smtClean="0"/>
              <a:t>41</a:t>
            </a:fld>
            <a:endParaRPr lang="en-US"/>
          </a:p>
        </p:txBody>
      </p:sp>
    </p:spTree>
    <p:extLst>
      <p:ext uri="{BB962C8B-B14F-4D97-AF65-F5344CB8AC3E}">
        <p14:creationId xmlns:p14="http://schemas.microsoft.com/office/powerpoint/2010/main" val="597881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pPr/>
              <a:t>42</a:t>
            </a:fld>
            <a:endParaRPr lang="en-US" dirty="0"/>
          </a:p>
        </p:txBody>
      </p:sp>
    </p:spTree>
    <p:extLst>
      <p:ext uri="{BB962C8B-B14F-4D97-AF65-F5344CB8AC3E}">
        <p14:creationId xmlns:p14="http://schemas.microsoft.com/office/powerpoint/2010/main" val="35567966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45</a:t>
            </a:fld>
            <a:endParaRPr lang="en-US" dirty="0"/>
          </a:p>
        </p:txBody>
      </p:sp>
    </p:spTree>
    <p:extLst>
      <p:ext uri="{BB962C8B-B14F-4D97-AF65-F5344CB8AC3E}">
        <p14:creationId xmlns:p14="http://schemas.microsoft.com/office/powerpoint/2010/main" val="19187668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46</a:t>
            </a:fld>
            <a:endParaRPr lang="en-US" dirty="0"/>
          </a:p>
        </p:txBody>
      </p:sp>
    </p:spTree>
    <p:extLst>
      <p:ext uri="{BB962C8B-B14F-4D97-AF65-F5344CB8AC3E}">
        <p14:creationId xmlns:p14="http://schemas.microsoft.com/office/powerpoint/2010/main" val="32857911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47</a:t>
            </a:fld>
            <a:endParaRPr lang="en-US" dirty="0"/>
          </a:p>
        </p:txBody>
      </p:sp>
    </p:spTree>
    <p:extLst>
      <p:ext uri="{BB962C8B-B14F-4D97-AF65-F5344CB8AC3E}">
        <p14:creationId xmlns:p14="http://schemas.microsoft.com/office/powerpoint/2010/main" val="663311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Back up--</a:t>
            </a:r>
            <a:r>
              <a:rPr lang="en-US" sz="1200" u="sng" kern="1200" dirty="0" smtClean="0">
                <a:solidFill>
                  <a:schemeClr val="tx1"/>
                </a:solidFill>
                <a:effectLst/>
                <a:latin typeface="+mn-lt"/>
                <a:ea typeface="+mn-ea"/>
                <a:cs typeface="+mn-cs"/>
                <a:hlinkClick r:id="rId3"/>
              </a:rPr>
              <a:t>http://www.youtube.com/watch?feature=share&amp;v=Q2DY6jWT2a4</a:t>
            </a:r>
            <a:r>
              <a:rPr lang="en-US" sz="1200" u="sng" kern="1200" baseline="0" dirty="0" smtClean="0">
                <a:solidFill>
                  <a:schemeClr val="tx1"/>
                </a:solidFill>
                <a:effectLst/>
                <a:latin typeface="+mn-lt"/>
                <a:ea typeface="+mn-ea"/>
                <a:cs typeface="+mn-cs"/>
              </a:rPr>
              <a:t>    I need to  download this.</a:t>
            </a:r>
            <a:endParaRPr lang="en-US" dirty="0"/>
          </a:p>
        </p:txBody>
      </p:sp>
      <p:sp>
        <p:nvSpPr>
          <p:cNvPr id="4" name="Slide Number Placeholder 3"/>
          <p:cNvSpPr>
            <a:spLocks noGrp="1"/>
          </p:cNvSpPr>
          <p:nvPr>
            <p:ph type="sldNum" sz="quarter" idx="10"/>
          </p:nvPr>
        </p:nvSpPr>
        <p:spPr/>
        <p:txBody>
          <a:bodyPr/>
          <a:lstStyle/>
          <a:p>
            <a:fld id="{AB9736C4-2223-46DC-86D4-A130C76C20A9}" type="slidenum">
              <a:rPr lang="en-US" smtClean="0"/>
              <a:t>5</a:t>
            </a:fld>
            <a:endParaRPr lang="en-US" dirty="0"/>
          </a:p>
        </p:txBody>
      </p:sp>
    </p:spTree>
    <p:extLst>
      <p:ext uri="{BB962C8B-B14F-4D97-AF65-F5344CB8AC3E}">
        <p14:creationId xmlns:p14="http://schemas.microsoft.com/office/powerpoint/2010/main" val="3446063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This asks them the name of the private school they are from.</a:t>
            </a:r>
          </a:p>
          <a:p>
            <a:pPr>
              <a:spcBef>
                <a:spcPct val="0"/>
              </a:spcBef>
            </a:pPr>
            <a:endParaRPr lang="en-US" dirty="0" smtClean="0"/>
          </a:p>
          <a:p>
            <a:pPr>
              <a:spcBef>
                <a:spcPct val="0"/>
              </a:spcBef>
            </a:pPr>
            <a:r>
              <a:rPr lang="en-US" dirty="0" smtClean="0"/>
              <a:t>Press F5 or enter presentation mode to view the poll
In an emergency during your presentation, if the poll isn't showing, navigate to this link in your web browser:
http://www.polleverywhere.com/free_text_polls/LTQzOTE5ODEyNQ</a:t>
            </a:r>
          </a:p>
          <a:p>
            <a:pPr>
              <a:spcBef>
                <a:spcPct val="0"/>
              </a:spcBef>
            </a:pPr>
            <a:endParaRPr lang="en-US" dirty="0" smtClean="0"/>
          </a:p>
          <a:p>
            <a:pPr>
              <a:spcBef>
                <a:spcPct val="0"/>
              </a:spcBef>
            </a:pPr>
            <a:r>
              <a:rPr lang="en-US" dirty="0" smtClean="0"/>
              <a:t>If you like, you can use this slide as a template for your own voting slides. You might use a slide like this if you feel your audience would</a:t>
            </a:r>
            <a:r>
              <a:rPr lang="en-US" baseline="0" dirty="0" smtClean="0"/>
              <a:t> benefit from </a:t>
            </a:r>
            <a:r>
              <a:rPr lang="en-US" dirty="0" smtClean="0"/>
              <a:t>the</a:t>
            </a:r>
            <a:r>
              <a:rPr lang="en-US" baseline="0" dirty="0" smtClean="0"/>
              <a:t> picture showing a text message on a phone.</a:t>
            </a:r>
            <a:endParaRPr lang="en-US" dirty="0" smtClean="0"/>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1FF443-286A-4B56-B134-A4259059825C}" type="slidenum">
              <a:rPr lang="en-US"/>
              <a:pPr fontAlgn="base">
                <a:spcBef>
                  <a:spcPct val="0"/>
                </a:spcBef>
                <a:spcAft>
                  <a:spcPct val="0"/>
                </a:spcAft>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was a fast and easy response when I asked a private School Educational leader what the private school will look like in the year 2025.   Any maybe that is all we can say with certainty–</a:t>
            </a:r>
            <a:r>
              <a:rPr lang="en-US" baseline="0" dirty="0" smtClean="0"/>
              <a:t> It will be different.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AB9736C4-2223-46DC-86D4-A130C76C20A9}" type="slidenum">
              <a:rPr lang="en-US" smtClean="0"/>
              <a:t>7</a:t>
            </a:fld>
            <a:endParaRPr lang="en-US" dirty="0"/>
          </a:p>
        </p:txBody>
      </p:sp>
    </p:spTree>
    <p:extLst>
      <p:ext uri="{BB962C8B-B14F-4D97-AF65-F5344CB8AC3E}">
        <p14:creationId xmlns:p14="http://schemas.microsoft.com/office/powerpoint/2010/main" val="392531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This asks them how private schools have changed</a:t>
            </a:r>
          </a:p>
          <a:p>
            <a:pPr>
              <a:spcBef>
                <a:spcPct val="0"/>
              </a:spcBef>
            </a:pPr>
            <a:endParaRPr lang="en-US" dirty="0" smtClean="0"/>
          </a:p>
          <a:p>
            <a:pPr>
              <a:spcBef>
                <a:spcPct val="0"/>
              </a:spcBef>
            </a:pPr>
            <a:r>
              <a:rPr lang="en-US" dirty="0" smtClean="0"/>
              <a:t>Press F5 or enter presentation mode to view the poll
In an emergency during your presentation, if the poll isn't showing, navigate to this link in your web browser:
http://www.polleverywhere.com/free_text_polls/LTU3OTkyNDMx</a:t>
            </a:r>
          </a:p>
          <a:p>
            <a:pPr>
              <a:spcBef>
                <a:spcPct val="0"/>
              </a:spcBef>
            </a:pPr>
            <a:endParaRPr lang="en-US" dirty="0" smtClean="0"/>
          </a:p>
          <a:p>
            <a:pPr>
              <a:spcBef>
                <a:spcPct val="0"/>
              </a:spcBef>
            </a:pPr>
            <a:r>
              <a:rPr lang="en-US" dirty="0" smtClean="0"/>
              <a:t>If you like, you can use this slide as a template for your own voting slides. You might use a slide like this if you feel your audience would</a:t>
            </a:r>
            <a:r>
              <a:rPr lang="en-US" baseline="0" dirty="0" smtClean="0"/>
              <a:t> benefit from </a:t>
            </a:r>
            <a:r>
              <a:rPr lang="en-US" dirty="0" smtClean="0"/>
              <a:t>the</a:t>
            </a:r>
            <a:r>
              <a:rPr lang="en-US" baseline="0" dirty="0" smtClean="0"/>
              <a:t> picture showing a text message on a phone.</a:t>
            </a:r>
            <a:endParaRPr lang="en-US" dirty="0" smtClean="0"/>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1FF443-286A-4B56-B134-A4259059825C}" type="slidenum">
              <a:rPr lang="en-US"/>
              <a:pPr fontAlgn="base">
                <a:spcBef>
                  <a:spcPct val="0"/>
                </a:spcBef>
                <a:spcAft>
                  <a:spcPct val="0"/>
                </a:spcAft>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a:t>
            </a:r>
            <a:r>
              <a:rPr lang="en-US" baseline="0" dirty="0" smtClean="0"/>
              <a:t> them what they think and then show what others have said.</a:t>
            </a:r>
            <a:endParaRPr lang="en-US" dirty="0"/>
          </a:p>
        </p:txBody>
      </p:sp>
      <p:sp>
        <p:nvSpPr>
          <p:cNvPr id="4" name="Slide Number Placeholder 3"/>
          <p:cNvSpPr>
            <a:spLocks noGrp="1"/>
          </p:cNvSpPr>
          <p:nvPr>
            <p:ph type="sldNum" sz="quarter" idx="10"/>
          </p:nvPr>
        </p:nvSpPr>
        <p:spPr/>
        <p:txBody>
          <a:bodyPr/>
          <a:lstStyle/>
          <a:p>
            <a:fld id="{013A6A4C-D4FF-4AD5-ACB7-8030510BE077}" type="slidenum">
              <a:rPr lang="en-US" smtClean="0"/>
              <a:pPr/>
              <a:t>9</a:t>
            </a:fld>
            <a:endParaRPr lang="en-US" dirty="0"/>
          </a:p>
        </p:txBody>
      </p:sp>
    </p:spTree>
    <p:extLst>
      <p:ext uri="{BB962C8B-B14F-4D97-AF65-F5344CB8AC3E}">
        <p14:creationId xmlns:p14="http://schemas.microsoft.com/office/powerpoint/2010/main" val="573231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C9C113A-4B9B-4C0C-A2F2-DF7555679739}" type="datetimeFigureOut">
              <a:rPr lang="en-US" smtClean="0"/>
              <a:t>11/11/2011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2AF289B-0F17-4C82-94AD-819F9861AC54}" type="slidenum">
              <a:rPr lang="en-US" smtClean="0"/>
              <a:t>‹#›</a:t>
            </a:fld>
            <a:endParaRPr lang="en-US" dirty="0"/>
          </a:p>
        </p:txBody>
      </p:sp>
    </p:spTree>
    <p:extLst>
      <p:ext uri="{BB962C8B-B14F-4D97-AF65-F5344CB8AC3E}">
        <p14:creationId xmlns:p14="http://schemas.microsoft.com/office/powerpoint/2010/main" val="1042338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9C113A-4B9B-4C0C-A2F2-DF7555679739}" type="datetimeFigureOut">
              <a:rPr lang="en-US" smtClean="0"/>
              <a:t>11/11/2011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2AF289B-0F17-4C82-94AD-819F9861AC54}" type="slidenum">
              <a:rPr lang="en-US" smtClean="0"/>
              <a:t>‹#›</a:t>
            </a:fld>
            <a:endParaRPr lang="en-US" dirty="0"/>
          </a:p>
        </p:txBody>
      </p:sp>
    </p:spTree>
    <p:extLst>
      <p:ext uri="{BB962C8B-B14F-4D97-AF65-F5344CB8AC3E}">
        <p14:creationId xmlns:p14="http://schemas.microsoft.com/office/powerpoint/2010/main" val="3769793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9C113A-4B9B-4C0C-A2F2-DF7555679739}" type="datetimeFigureOut">
              <a:rPr lang="en-US" smtClean="0"/>
              <a:t>11/11/2011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2AF289B-0F17-4C82-94AD-819F9861AC54}" type="slidenum">
              <a:rPr lang="en-US" smtClean="0"/>
              <a:t>‹#›</a:t>
            </a:fld>
            <a:endParaRPr lang="en-US" dirty="0"/>
          </a:p>
        </p:txBody>
      </p:sp>
    </p:spTree>
    <p:extLst>
      <p:ext uri="{BB962C8B-B14F-4D97-AF65-F5344CB8AC3E}">
        <p14:creationId xmlns:p14="http://schemas.microsoft.com/office/powerpoint/2010/main" val="1821653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sz="1200">
                <a:solidFill>
                  <a:srgbClr val="F2E6B8"/>
                </a:solidFill>
                <a:effectLst/>
                <a:latin typeface="Candara" pitchFamily="34" charset="0"/>
              </a:defRPr>
            </a:lvl1pPr>
          </a:lstStyle>
          <a:p>
            <a:fld id="{9547473C-6D91-4EF0-A829-1EA795509C7D}" type="datetime1">
              <a:rPr lang="en-US" smtClean="0"/>
              <a:pPr/>
              <a:t>11/11/2011</a:t>
            </a:fld>
            <a:endParaRPr lang="en-US" dirty="0"/>
          </a:p>
        </p:txBody>
      </p:sp>
      <p:sp>
        <p:nvSpPr>
          <p:cNvPr id="4" name="Footer Placeholder 3"/>
          <p:cNvSpPr>
            <a:spLocks noGrp="1"/>
          </p:cNvSpPr>
          <p:nvPr>
            <p:ph type="ftr" sz="quarter" idx="11"/>
          </p:nvPr>
        </p:nvSpPr>
        <p:spPr/>
        <p:txBody>
          <a:bodyPr/>
          <a:lstStyle>
            <a:lvl1pPr>
              <a:defRPr>
                <a:solidFill>
                  <a:srgbClr val="F2E6B8"/>
                </a:solidFill>
              </a:defRPr>
            </a:lvl1pPr>
          </a:lstStyle>
          <a:p>
            <a:r>
              <a:rPr lang="en-US" dirty="0" smtClean="0"/>
              <a:t>© 2011 EDified Online</a:t>
            </a:r>
            <a:endParaRPr lang="en-US" dirty="0"/>
          </a:p>
        </p:txBody>
      </p:sp>
      <p:sp>
        <p:nvSpPr>
          <p:cNvPr id="5" name="Slide Number Placeholder 4"/>
          <p:cNvSpPr>
            <a:spLocks noGrp="1"/>
          </p:cNvSpPr>
          <p:nvPr>
            <p:ph type="sldNum" sz="quarter" idx="12"/>
          </p:nvPr>
        </p:nvSpPr>
        <p:spPr/>
        <p:txBody>
          <a:bodyPr/>
          <a:lstStyle>
            <a:lvl1pPr>
              <a:defRPr sz="1200">
                <a:solidFill>
                  <a:srgbClr val="F2E6B8"/>
                </a:solidFill>
                <a:effectLst/>
                <a:latin typeface="Candara" pitchFamily="34" charset="0"/>
              </a:defRPr>
            </a:lvl1pPr>
          </a:lstStyle>
          <a:p>
            <a:fld id="{9C5E10E3-B66C-4E9E-A18E-6F9522479275}" type="slidenum">
              <a:rPr lang="en-US" smtClean="0"/>
              <a:pPr/>
              <a:t>‹#›</a:t>
            </a:fld>
            <a:endParaRPr lang="en-US" dirty="0"/>
          </a:p>
        </p:txBody>
      </p:sp>
      <p:sp>
        <p:nvSpPr>
          <p:cNvPr id="8" name="Text Placeholder 7"/>
          <p:cNvSpPr>
            <a:spLocks noGrp="1"/>
          </p:cNvSpPr>
          <p:nvPr>
            <p:ph type="body" sz="quarter" idx="13"/>
          </p:nvPr>
        </p:nvSpPr>
        <p:spPr>
          <a:xfrm>
            <a:off x="457200" y="1219200"/>
            <a:ext cx="8229600" cy="4724400"/>
          </a:xfrm>
        </p:spPr>
        <p:txBody>
          <a:bodyPr/>
          <a:lstStyle>
            <a:lvl1pPr>
              <a:buClr>
                <a:srgbClr val="F2E6B8"/>
              </a:buClr>
              <a:defRPr b="1">
                <a:solidFill>
                  <a:srgbClr val="F2E6B8"/>
                </a:solidFill>
                <a:effectLst/>
                <a:latin typeface="Candara" pitchFamily="34" charset="0"/>
              </a:defRPr>
            </a:lvl1pPr>
            <a:lvl2pPr>
              <a:buClr>
                <a:srgbClr val="F2E6B8"/>
              </a:buClr>
              <a:defRPr b="1" u="none">
                <a:solidFill>
                  <a:schemeClr val="bg1">
                    <a:lumMod val="85000"/>
                  </a:schemeClr>
                </a:solidFill>
                <a:effectLst/>
                <a:latin typeface="Candara" pitchFamily="34" charset="0"/>
              </a:defRPr>
            </a:lvl2pPr>
            <a:lvl3pPr>
              <a:buClr>
                <a:srgbClr val="F2E6B8"/>
              </a:buClr>
              <a:defRPr b="1">
                <a:solidFill>
                  <a:schemeClr val="accent1">
                    <a:lumMod val="40000"/>
                    <a:lumOff val="60000"/>
                  </a:schemeClr>
                </a:solidFill>
                <a:effectLst/>
                <a:latin typeface="Candara" pitchFamily="34" charset="0"/>
              </a:defRPr>
            </a:lvl3pPr>
            <a:lvl4pPr>
              <a:buClr>
                <a:srgbClr val="F2E6B8"/>
              </a:buClr>
              <a:defRPr b="1" u="none">
                <a:solidFill>
                  <a:schemeClr val="accent1">
                    <a:lumMod val="60000"/>
                    <a:lumOff val="40000"/>
                  </a:schemeClr>
                </a:solidFill>
                <a:effectLst/>
                <a:latin typeface="Candara" pitchFamily="34" charset="0"/>
              </a:defRPr>
            </a:lvl4pPr>
            <a:lvl5pPr>
              <a:buClr>
                <a:srgbClr val="F2E6B8"/>
              </a:buClr>
              <a:defRPr b="1">
                <a:solidFill>
                  <a:schemeClr val="bg2">
                    <a:lumMod val="20000"/>
                    <a:lumOff val="80000"/>
                  </a:schemeClr>
                </a:solidFill>
                <a:effectLst/>
                <a:latin typeface="Candar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itle 13"/>
          <p:cNvSpPr>
            <a:spLocks noGrp="1"/>
          </p:cNvSpPr>
          <p:nvPr>
            <p:ph type="title"/>
          </p:nvPr>
        </p:nvSpPr>
        <p:spPr>
          <a:xfrm>
            <a:off x="457200" y="152400"/>
            <a:ext cx="8229600" cy="685800"/>
          </a:xfrm>
        </p:spPr>
        <p:txBody>
          <a:bodyPr>
            <a:normAutofit/>
          </a:bodyPr>
          <a:lstStyle>
            <a:lvl1pPr>
              <a:defRPr sz="3600" b="1" i="0">
                <a:solidFill>
                  <a:schemeClr val="bg1"/>
                </a:solidFill>
                <a:effectLst/>
                <a:latin typeface="Tahoma" pitchFamily="34" charset="0"/>
                <a:ea typeface="Tahoma" pitchFamily="34" charset="0"/>
                <a:cs typeface="Tahoma" pitchFamily="34" charset="0"/>
              </a:defRPr>
            </a:lvl1pPr>
          </a:lstStyle>
          <a:p>
            <a:r>
              <a:rPr lang="en-US" dirty="0" smtClean="0"/>
              <a:t>Click to edit Master title</a:t>
            </a:r>
            <a:endParaRPr lang="en-US" dirty="0"/>
          </a:p>
        </p:txBody>
      </p:sp>
    </p:spTree>
    <p:extLst>
      <p:ext uri="{BB962C8B-B14F-4D97-AF65-F5344CB8AC3E}">
        <p14:creationId xmlns:p14="http://schemas.microsoft.com/office/powerpoint/2010/main" val="32215080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9C113A-4B9B-4C0C-A2F2-DF7555679739}" type="datetimeFigureOut">
              <a:rPr lang="en-US" smtClean="0"/>
              <a:t>11/11/2011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2AF289B-0F17-4C82-94AD-819F9861AC54}" type="slidenum">
              <a:rPr lang="en-US" smtClean="0"/>
              <a:t>‹#›</a:t>
            </a:fld>
            <a:endParaRPr lang="en-US" dirty="0"/>
          </a:p>
        </p:txBody>
      </p:sp>
    </p:spTree>
    <p:extLst>
      <p:ext uri="{BB962C8B-B14F-4D97-AF65-F5344CB8AC3E}">
        <p14:creationId xmlns:p14="http://schemas.microsoft.com/office/powerpoint/2010/main" val="174685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9C113A-4B9B-4C0C-A2F2-DF7555679739}" type="datetimeFigureOut">
              <a:rPr lang="en-US" smtClean="0"/>
              <a:t>11/11/2011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2AF289B-0F17-4C82-94AD-819F9861AC54}" type="slidenum">
              <a:rPr lang="en-US" smtClean="0"/>
              <a:t>‹#›</a:t>
            </a:fld>
            <a:endParaRPr lang="en-US" dirty="0"/>
          </a:p>
        </p:txBody>
      </p:sp>
    </p:spTree>
    <p:extLst>
      <p:ext uri="{BB962C8B-B14F-4D97-AF65-F5344CB8AC3E}">
        <p14:creationId xmlns:p14="http://schemas.microsoft.com/office/powerpoint/2010/main" val="383765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C9C113A-4B9B-4C0C-A2F2-DF7555679739}" type="datetimeFigureOut">
              <a:rPr lang="en-US" smtClean="0"/>
              <a:t>11/11/2011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2AF289B-0F17-4C82-94AD-819F9861AC54}" type="slidenum">
              <a:rPr lang="en-US" smtClean="0"/>
              <a:t>‹#›</a:t>
            </a:fld>
            <a:endParaRPr lang="en-US" dirty="0"/>
          </a:p>
        </p:txBody>
      </p:sp>
    </p:spTree>
    <p:extLst>
      <p:ext uri="{BB962C8B-B14F-4D97-AF65-F5344CB8AC3E}">
        <p14:creationId xmlns:p14="http://schemas.microsoft.com/office/powerpoint/2010/main" val="3293448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C9C113A-4B9B-4C0C-A2F2-DF7555679739}" type="datetimeFigureOut">
              <a:rPr lang="en-US" smtClean="0"/>
              <a:t>11/11/2011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2AF289B-0F17-4C82-94AD-819F9861AC54}" type="slidenum">
              <a:rPr lang="en-US" smtClean="0"/>
              <a:t>‹#›</a:t>
            </a:fld>
            <a:endParaRPr lang="en-US" dirty="0"/>
          </a:p>
        </p:txBody>
      </p:sp>
    </p:spTree>
    <p:extLst>
      <p:ext uri="{BB962C8B-B14F-4D97-AF65-F5344CB8AC3E}">
        <p14:creationId xmlns:p14="http://schemas.microsoft.com/office/powerpoint/2010/main" val="3994335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C9C113A-4B9B-4C0C-A2F2-DF7555679739}" type="datetimeFigureOut">
              <a:rPr lang="en-US" smtClean="0"/>
              <a:t>11/11/2011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2AF289B-0F17-4C82-94AD-819F9861AC54}" type="slidenum">
              <a:rPr lang="en-US" smtClean="0"/>
              <a:t>‹#›</a:t>
            </a:fld>
            <a:endParaRPr lang="en-US" dirty="0"/>
          </a:p>
        </p:txBody>
      </p:sp>
    </p:spTree>
    <p:extLst>
      <p:ext uri="{BB962C8B-B14F-4D97-AF65-F5344CB8AC3E}">
        <p14:creationId xmlns:p14="http://schemas.microsoft.com/office/powerpoint/2010/main" val="464941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9C113A-4B9B-4C0C-A2F2-DF7555679739}" type="datetimeFigureOut">
              <a:rPr lang="en-US" smtClean="0"/>
              <a:t>11/11/2011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2AF289B-0F17-4C82-94AD-819F9861AC54}" type="slidenum">
              <a:rPr lang="en-US" smtClean="0"/>
              <a:t>‹#›</a:t>
            </a:fld>
            <a:endParaRPr lang="en-US" dirty="0"/>
          </a:p>
        </p:txBody>
      </p:sp>
    </p:spTree>
    <p:extLst>
      <p:ext uri="{BB962C8B-B14F-4D97-AF65-F5344CB8AC3E}">
        <p14:creationId xmlns:p14="http://schemas.microsoft.com/office/powerpoint/2010/main" val="3791013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9C113A-4B9B-4C0C-A2F2-DF7555679739}" type="datetimeFigureOut">
              <a:rPr lang="en-US" smtClean="0"/>
              <a:t>11/11/2011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2AF289B-0F17-4C82-94AD-819F9861AC54}" type="slidenum">
              <a:rPr lang="en-US" smtClean="0"/>
              <a:t>‹#›</a:t>
            </a:fld>
            <a:endParaRPr lang="en-US" dirty="0"/>
          </a:p>
        </p:txBody>
      </p:sp>
    </p:spTree>
    <p:extLst>
      <p:ext uri="{BB962C8B-B14F-4D97-AF65-F5344CB8AC3E}">
        <p14:creationId xmlns:p14="http://schemas.microsoft.com/office/powerpoint/2010/main" val="2265255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9C113A-4B9B-4C0C-A2F2-DF7555679739}" type="datetimeFigureOut">
              <a:rPr lang="en-US" smtClean="0"/>
              <a:t>11/11/2011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2AF289B-0F17-4C82-94AD-819F9861AC54}" type="slidenum">
              <a:rPr lang="en-US" smtClean="0"/>
              <a:t>‹#›</a:t>
            </a:fld>
            <a:endParaRPr lang="en-US" dirty="0"/>
          </a:p>
        </p:txBody>
      </p:sp>
    </p:spTree>
    <p:extLst>
      <p:ext uri="{BB962C8B-B14F-4D97-AF65-F5344CB8AC3E}">
        <p14:creationId xmlns:p14="http://schemas.microsoft.com/office/powerpoint/2010/main" val="3237320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9C113A-4B9B-4C0C-A2F2-DF7555679739}" type="datetimeFigureOut">
              <a:rPr lang="en-US" smtClean="0"/>
              <a:t>11/11/2011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AF289B-0F17-4C82-94AD-819F9861AC54}" type="slidenum">
              <a:rPr lang="en-US" smtClean="0"/>
              <a:t>‹#›</a:t>
            </a:fld>
            <a:endParaRPr lang="en-US" dirty="0"/>
          </a:p>
        </p:txBody>
      </p:sp>
    </p:spTree>
    <p:extLst>
      <p:ext uri="{BB962C8B-B14F-4D97-AF65-F5344CB8AC3E}">
        <p14:creationId xmlns:p14="http://schemas.microsoft.com/office/powerpoint/2010/main" val="20548736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https://na3.salesforce.com/00Q5000000OInLr?srPos=0&amp;srKp=00Q"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mashable.com/2010/11/22/technology-in-education/"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mashable.com/author/sarah-kessler/"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youtube.com/watch?v=gM95HHI4gLk&amp;feature=player_embedded#at=293"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www.khanacademy.org/"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eschoolnews.com/2011/04/01/speak-up-survey-highlights-gaps-in-support-of-ed-tech/"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www.eschoolnews.com/?p=57798/?utm_source=website&amp;utm_medium=shorturl&amp;utm_campaign=MobileLearning0311"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eschoolnews.com/2011/04/01/speak-up-survey-highlights-gaps-in-support-of-ed-tech/"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www2.scholastic.com/browse/article.jsp?id=3755552"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ascd.org/ascd-express/vol6/611-nussbaum-beach.aspx?utm_source=ascdexpress&amp;utm_medium=email&amp;utm_campaign=express611"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innosightinstitute.org/innosight/wp-content/uploads/2011/01/The-Rise-of-K-12-Blended-Learning.pdf"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amazon.com/Anywhere-Connectivity-Revolutionizing-Business-ebook/dp/B0034184TQ/ref=sr_1_1?ie=UTF8&amp;m=AG56TWVU5XWC2&amp;s=digital-text&amp;qid=1299449539&amp;sr=1-1"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thejournal.com/articles/2011/01/20/prek12-dominates-growth-in-e-learning.asp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hyperlink" Target="http://www.ednetinsight.com/news-alerts/voice-from-the-industry/the-pivot-to-digital-learning--40-predictions.html"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ednetinsight.com/news-alerts/voice-from-the-industry/the-pivot-to-digital-learning--40-predictions.html"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isminc.com/index.php?option=com_finder&amp;view=search&amp;Itemid=2318&amp;q=success+predictors"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6.bin"/><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31.jpeg"/><Relationship Id="rId13" Type="http://schemas.openxmlformats.org/officeDocument/2006/relationships/image" Target="../media/image34.jpeg"/><Relationship Id="rId3" Type="http://schemas.openxmlformats.org/officeDocument/2006/relationships/image" Target="../media/image28.png"/><Relationship Id="rId7" Type="http://schemas.openxmlformats.org/officeDocument/2006/relationships/hyperlink" Target="http://www.amazon.com/gp/product/images/1416609407/ref=dp_image_0?ie=UTF8&amp;n=283155&amp;s=books" TargetMode="External"/><Relationship Id="rId12" Type="http://schemas.openxmlformats.org/officeDocument/2006/relationships/image" Target="../media/image33.jpe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hyperlink" Target="http://www.amazon.com/gp/product/images/0262513595/ref=dp_image_0?ie=UTF8&amp;n=283155&amp;s=books" TargetMode="External"/><Relationship Id="rId5" Type="http://schemas.openxmlformats.org/officeDocument/2006/relationships/image" Target="../media/image29.jpeg"/><Relationship Id="rId10" Type="http://schemas.openxmlformats.org/officeDocument/2006/relationships/image" Target="../media/image32.jpeg"/><Relationship Id="rId4" Type="http://schemas.openxmlformats.org/officeDocument/2006/relationships/hyperlink" Target="http://www.amazon.com/gp/reader/1412975417/ref=sib_dp_pt#reader-link" TargetMode="External"/><Relationship Id="rId9" Type="http://schemas.openxmlformats.org/officeDocument/2006/relationships/hyperlink" Target="http://www.amazon.com/gp/reader/0470461306/ref=sib_dp_pt#reader-link" TargetMode="External"/><Relationship Id="rId14" Type="http://schemas.openxmlformats.org/officeDocument/2006/relationships/image" Target="../media/image17.png"/></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hyperlink" Target="http://a3.twimg.com/profile_images/67844539/kevin.jpg" TargetMode="External"/></Relationships>
</file>

<file path=ppt/slides/_rels/slide47.xml.rels><?xml version="1.0" encoding="UTF-8" standalone="yes"?>
<Relationships xmlns="http://schemas.openxmlformats.org/package/2006/relationships"><Relationship Id="rId8" Type="http://schemas.openxmlformats.org/officeDocument/2006/relationships/hyperlink" Target="http://www.futuristspeaker.com/2007/03/the-future-of-education/" TargetMode="External"/><Relationship Id="rId3" Type="http://schemas.openxmlformats.org/officeDocument/2006/relationships/hyperlink" Target="http://www.futureofeducation.com/" TargetMode="External"/><Relationship Id="rId7" Type="http://schemas.openxmlformats.org/officeDocument/2006/relationships/hyperlink" Target="http://www.21stcenturycollaborative.com/"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electriceducator.blogspot.com/" TargetMode="External"/><Relationship Id="rId5" Type="http://schemas.openxmlformats.org/officeDocument/2006/relationships/hyperlink" Target="http://www.thechristianeducator.org/index2.php?option=com_podcast&amp;feed=RSS2.0&amp;no_html=1" TargetMode="External"/><Relationship Id="rId10" Type="http://schemas.openxmlformats.org/officeDocument/2006/relationships/hyperlink" Target="http://www.dni.gov/nic/NIC_2025_project.html" TargetMode="External"/><Relationship Id="rId4" Type="http://schemas.openxmlformats.org/officeDocument/2006/relationships/hyperlink" Target="http://christianschooljournal.com/" TargetMode="External"/><Relationship Id="rId9" Type="http://schemas.openxmlformats.org/officeDocument/2006/relationships/hyperlink" Target="http://www.cosn.org/Default.aspx?TabId=6375"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Pictures/Videos/PIZZA%202015%20%5bwww.keepvid.com%5d.mp4"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w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10.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3.xml"/><Relationship Id="rId1" Type="http://schemas.openxmlformats.org/officeDocument/2006/relationships/vmlDrawing" Target="../drawings/vmlDrawing3.vml"/><Relationship Id="rId6" Type="http://schemas.openxmlformats.org/officeDocument/2006/relationships/image" Target="../media/image12.png"/><Relationship Id="rId5" Type="http://schemas.openxmlformats.org/officeDocument/2006/relationships/image" Target="../media/image6.bin"/><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29226" y="1"/>
            <a:ext cx="8325065" cy="7042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57200" y="1143000"/>
            <a:ext cx="6477000" cy="2246769"/>
          </a:xfrm>
          <a:prstGeom prst="rect">
            <a:avLst/>
          </a:prstGeom>
          <a:noFill/>
        </p:spPr>
        <p:txBody>
          <a:bodyPr wrap="square" rtlCol="0">
            <a:spAutoFit/>
          </a:bodyPr>
          <a:lstStyle/>
          <a:p>
            <a:r>
              <a:rPr lang="en-US" sz="2800" b="1" dirty="0" smtClean="0">
                <a:solidFill>
                  <a:schemeClr val="bg1"/>
                </a:solidFill>
              </a:rPr>
              <a:t>“The </a:t>
            </a:r>
            <a:r>
              <a:rPr lang="en-US" sz="2800" b="1" dirty="0">
                <a:solidFill>
                  <a:schemeClr val="bg1"/>
                </a:solidFill>
              </a:rPr>
              <a:t>role of the leader is to do his or her best to peer over the horizon seeking to understand the trends and events that will affect our students, our families, and our schools </a:t>
            </a:r>
            <a:r>
              <a:rPr lang="en-US" sz="2800" b="1" dirty="0" smtClean="0">
                <a:solidFill>
                  <a:schemeClr val="bg1"/>
                </a:solidFill>
              </a:rPr>
              <a:t>.”</a:t>
            </a:r>
            <a:endParaRPr lang="en-US" sz="2800" dirty="0">
              <a:solidFill>
                <a:schemeClr val="bg1"/>
              </a:solidFill>
            </a:endParaRPr>
          </a:p>
        </p:txBody>
      </p:sp>
      <p:sp>
        <p:nvSpPr>
          <p:cNvPr id="3" name="TextBox 2"/>
          <p:cNvSpPr txBox="1"/>
          <p:nvPr/>
        </p:nvSpPr>
        <p:spPr>
          <a:xfrm>
            <a:off x="6248400" y="6514794"/>
            <a:ext cx="2362200" cy="369332"/>
          </a:xfrm>
          <a:prstGeom prst="rect">
            <a:avLst/>
          </a:prstGeom>
          <a:noFill/>
        </p:spPr>
        <p:txBody>
          <a:bodyPr wrap="square" rtlCol="0">
            <a:spAutoFit/>
          </a:bodyPr>
          <a:lstStyle/>
          <a:p>
            <a:r>
              <a:rPr lang="en-US" dirty="0" smtClean="0">
                <a:solidFill>
                  <a:schemeClr val="accent3">
                    <a:lumMod val="60000"/>
                    <a:lumOff val="40000"/>
                  </a:schemeClr>
                </a:solidFill>
              </a:rPr>
              <a:t>Quote: B. Mosbacker</a:t>
            </a:r>
            <a:endParaRPr lang="en-US" dirty="0">
              <a:solidFill>
                <a:schemeClr val="accent3">
                  <a:lumMod val="60000"/>
                  <a:lumOff val="40000"/>
                </a:schemeClr>
              </a:solidFill>
            </a:endParaRPr>
          </a:p>
        </p:txBody>
      </p:sp>
    </p:spTree>
    <p:extLst>
      <p:ext uri="{BB962C8B-B14F-4D97-AF65-F5344CB8AC3E}">
        <p14:creationId xmlns:p14="http://schemas.microsoft.com/office/powerpoint/2010/main" val="274195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200" y="1905000"/>
            <a:ext cx="8458200" cy="4800600"/>
          </a:xfrm>
        </p:spPr>
        <p:txBody>
          <a:bodyPr>
            <a:normAutofit fontScale="85000" lnSpcReduction="10000"/>
          </a:bodyPr>
          <a:lstStyle/>
          <a:p>
            <a:pPr>
              <a:lnSpc>
                <a:spcPct val="150000"/>
              </a:lnSpc>
            </a:pPr>
            <a:r>
              <a:rPr lang="en-US" dirty="0" smtClean="0"/>
              <a:t>The </a:t>
            </a:r>
            <a:r>
              <a:rPr lang="en-US" dirty="0"/>
              <a:t>types of governance have </a:t>
            </a:r>
            <a:r>
              <a:rPr lang="en-US" dirty="0" smtClean="0"/>
              <a:t>changed</a:t>
            </a:r>
          </a:p>
          <a:p>
            <a:pPr>
              <a:lnSpc>
                <a:spcPct val="150000"/>
              </a:lnSpc>
            </a:pPr>
            <a:r>
              <a:rPr lang="en-US" dirty="0" smtClean="0"/>
              <a:t>Funding </a:t>
            </a:r>
            <a:r>
              <a:rPr lang="en-US" dirty="0"/>
              <a:t>sources for parish schools have </a:t>
            </a:r>
            <a:r>
              <a:rPr lang="en-US" dirty="0" smtClean="0"/>
              <a:t>changed</a:t>
            </a:r>
          </a:p>
          <a:p>
            <a:pPr>
              <a:lnSpc>
                <a:spcPct val="150000"/>
              </a:lnSpc>
            </a:pPr>
            <a:r>
              <a:rPr lang="en-US" dirty="0" smtClean="0"/>
              <a:t>Schools </a:t>
            </a:r>
            <a:r>
              <a:rPr lang="en-US" dirty="0"/>
              <a:t>are joining together to share </a:t>
            </a:r>
            <a:r>
              <a:rPr lang="en-US" dirty="0" smtClean="0"/>
              <a:t>resources</a:t>
            </a:r>
            <a:r>
              <a:rPr lang="en-US" dirty="0"/>
              <a:t> </a:t>
            </a:r>
          </a:p>
          <a:p>
            <a:pPr>
              <a:lnSpc>
                <a:spcPct val="150000"/>
              </a:lnSpc>
            </a:pPr>
            <a:r>
              <a:rPr lang="en-US" dirty="0"/>
              <a:t> </a:t>
            </a:r>
            <a:r>
              <a:rPr lang="en-US" dirty="0" smtClean="0"/>
              <a:t>K-12 </a:t>
            </a:r>
            <a:r>
              <a:rPr lang="en-US" dirty="0"/>
              <a:t>systems of schools are being created </a:t>
            </a:r>
            <a:endParaRPr lang="en-US" dirty="0" smtClean="0"/>
          </a:p>
          <a:p>
            <a:pPr>
              <a:lnSpc>
                <a:spcPct val="150000"/>
              </a:lnSpc>
            </a:pPr>
            <a:r>
              <a:rPr lang="en-US" dirty="0" smtClean="0"/>
              <a:t>One </a:t>
            </a:r>
            <a:r>
              <a:rPr lang="en-US" dirty="0"/>
              <a:t>size does not fit all</a:t>
            </a:r>
            <a:r>
              <a:rPr lang="en-US" dirty="0" smtClean="0"/>
              <a:t>.</a:t>
            </a:r>
          </a:p>
          <a:p>
            <a:pPr algn="r"/>
            <a:r>
              <a:rPr lang="en-US" dirty="0" smtClean="0"/>
              <a:t> </a:t>
            </a:r>
            <a:r>
              <a:rPr lang="en-US" dirty="0" smtClean="0">
                <a:solidFill>
                  <a:schemeClr val="bg1"/>
                </a:solidFill>
              </a:rPr>
              <a:t>Regina Haney, NCEA</a:t>
            </a:r>
            <a:endParaRPr lang="en-US" dirty="0">
              <a:solidFill>
                <a:schemeClr val="bg1"/>
              </a:solidFill>
            </a:endParaRPr>
          </a:p>
          <a:p>
            <a:pPr marL="0" indent="0" fontAlgn="auto">
              <a:spcAft>
                <a:spcPts val="0"/>
              </a:spcAft>
              <a:buFont typeface="Arial" pitchFamily="34" charset="0"/>
              <a:buNone/>
              <a:defRPr/>
            </a:pPr>
            <a:r>
              <a:rPr lang="en-US" dirty="0"/>
              <a:t>			</a:t>
            </a:r>
          </a:p>
          <a:p>
            <a:endParaRPr lang="en-US" dirty="0"/>
          </a:p>
        </p:txBody>
      </p:sp>
      <p:sp>
        <p:nvSpPr>
          <p:cNvPr id="3" name="Title 2"/>
          <p:cNvSpPr>
            <a:spLocks noGrp="1"/>
          </p:cNvSpPr>
          <p:nvPr>
            <p:ph type="title"/>
          </p:nvPr>
        </p:nvSpPr>
        <p:spPr/>
        <p:txBody>
          <a:bodyPr>
            <a:normAutofit fontScale="90000"/>
          </a:bodyPr>
          <a:lstStyle/>
          <a:p>
            <a:r>
              <a:rPr lang="en-US" sz="2800" dirty="0"/>
              <a:t>How have </a:t>
            </a:r>
            <a:r>
              <a:rPr lang="en-US" sz="2800" dirty="0" smtClean="0"/>
              <a:t>Catholic </a:t>
            </a:r>
            <a:r>
              <a:rPr lang="en-US" sz="2800" dirty="0"/>
              <a:t>Schools changed in the last 15 years?</a:t>
            </a:r>
          </a:p>
        </p:txBody>
      </p:sp>
      <p:sp>
        <p:nvSpPr>
          <p:cNvPr id="4" name="Slide Number Placeholder 3"/>
          <p:cNvSpPr>
            <a:spLocks noGrp="1"/>
          </p:cNvSpPr>
          <p:nvPr>
            <p:ph type="sldNum" sz="quarter" idx="12"/>
          </p:nvPr>
        </p:nvSpPr>
        <p:spPr/>
        <p:txBody>
          <a:bodyPr/>
          <a:lstStyle/>
          <a:p>
            <a:fld id="{9C5E10E3-B66C-4E9E-A18E-6F9522479275}" type="slidenum">
              <a:rPr lang="en-US" smtClean="0"/>
              <a:pPr/>
              <a:t>10</a:t>
            </a:fld>
            <a:endParaRPr lang="en-US" dirty="0"/>
          </a:p>
        </p:txBody>
      </p:sp>
      <p:sp>
        <p:nvSpPr>
          <p:cNvPr id="5" name="Date Placeholder 4"/>
          <p:cNvSpPr>
            <a:spLocks noGrp="1"/>
          </p:cNvSpPr>
          <p:nvPr>
            <p:ph type="dt" sz="half" idx="10"/>
          </p:nvPr>
        </p:nvSpPr>
        <p:spPr/>
        <p:txBody>
          <a:bodyPr/>
          <a:lstStyle/>
          <a:p>
            <a:fld id="{8D7AA341-7631-4A8C-ADBD-4C105C4DB46D}" type="datetime1">
              <a:rPr lang="en-US" smtClean="0"/>
              <a:pPr/>
              <a:t>11/11/2011</a:t>
            </a:fld>
            <a:endParaRPr lang="en-US" dirty="0"/>
          </a:p>
        </p:txBody>
      </p:sp>
      <p:sp>
        <p:nvSpPr>
          <p:cNvPr id="6" name="Footer Placeholder 5"/>
          <p:cNvSpPr>
            <a:spLocks noGrp="1"/>
          </p:cNvSpPr>
          <p:nvPr>
            <p:ph type="ftr" sz="quarter" idx="11"/>
          </p:nvPr>
        </p:nvSpPr>
        <p:spPr/>
        <p:txBody>
          <a:bodyPr/>
          <a:lstStyle/>
          <a:p>
            <a:r>
              <a:rPr lang="en-US" dirty="0" smtClean="0"/>
              <a:t>© 2011 EDified Online</a:t>
            </a:r>
            <a:endParaRPr lang="en-US" dirty="0"/>
          </a:p>
        </p:txBody>
      </p:sp>
    </p:spTree>
    <p:extLst>
      <p:ext uri="{BB962C8B-B14F-4D97-AF65-F5344CB8AC3E}">
        <p14:creationId xmlns:p14="http://schemas.microsoft.com/office/powerpoint/2010/main" val="40104351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have </a:t>
            </a:r>
            <a:r>
              <a:rPr lang="en-US" dirty="0"/>
              <a:t>Protestant </a:t>
            </a:r>
            <a:r>
              <a:rPr lang="en-US" dirty="0" smtClean="0"/>
              <a:t>Schools changed in the last 15 years?</a:t>
            </a:r>
            <a:endParaRPr lang="en-US" dirty="0"/>
          </a:p>
        </p:txBody>
      </p:sp>
      <p:sp>
        <p:nvSpPr>
          <p:cNvPr id="3" name="Content Placeholder 2"/>
          <p:cNvSpPr>
            <a:spLocks noGrp="1"/>
          </p:cNvSpPr>
          <p:nvPr>
            <p:ph idx="1"/>
          </p:nvPr>
        </p:nvSpPr>
        <p:spPr/>
        <p:txBody>
          <a:bodyPr>
            <a:normAutofit fontScale="55000" lnSpcReduction="20000"/>
          </a:bodyPr>
          <a:lstStyle/>
          <a:p>
            <a:r>
              <a:rPr lang="en-US" dirty="0"/>
              <a:t>Higher academic expectations for rigor and options</a:t>
            </a:r>
          </a:p>
          <a:p>
            <a:pPr marL="0" indent="0">
              <a:buNone/>
            </a:pPr>
            <a:endParaRPr lang="en-US" dirty="0"/>
          </a:p>
          <a:p>
            <a:r>
              <a:rPr lang="en-US" dirty="0"/>
              <a:t>Eroding parent support</a:t>
            </a:r>
          </a:p>
          <a:p>
            <a:pPr marL="0" indent="0">
              <a:buNone/>
            </a:pPr>
            <a:endParaRPr lang="en-US" dirty="0"/>
          </a:p>
          <a:p>
            <a:r>
              <a:rPr lang="en-US" dirty="0"/>
              <a:t>Parents have less willingness to prioritize finances to attend Christian Schools</a:t>
            </a:r>
          </a:p>
          <a:p>
            <a:pPr marL="0" indent="0">
              <a:buNone/>
            </a:pPr>
            <a:endParaRPr lang="en-US" dirty="0"/>
          </a:p>
          <a:p>
            <a:r>
              <a:rPr lang="en-US" dirty="0"/>
              <a:t>More college prep Christian schools </a:t>
            </a:r>
            <a:r>
              <a:rPr lang="en-US" dirty="0" smtClean="0"/>
              <a:t>available (More options overall)</a:t>
            </a:r>
            <a:endParaRPr lang="en-US" dirty="0"/>
          </a:p>
          <a:p>
            <a:endParaRPr lang="en-US" dirty="0"/>
          </a:p>
          <a:p>
            <a:r>
              <a:rPr lang="en-US" dirty="0"/>
              <a:t>Facilities and athletics rule the day</a:t>
            </a:r>
          </a:p>
          <a:p>
            <a:pPr marL="0" indent="0">
              <a:buNone/>
            </a:pPr>
            <a:endParaRPr lang="en-US" dirty="0"/>
          </a:p>
          <a:p>
            <a:r>
              <a:rPr lang="en-US" dirty="0"/>
              <a:t>Technology in the classroom and out of the classroom </a:t>
            </a:r>
          </a:p>
          <a:p>
            <a:pPr marL="0" indent="0">
              <a:buNone/>
            </a:pPr>
            <a:r>
              <a:rPr lang="en-US" dirty="0"/>
              <a:t> </a:t>
            </a:r>
          </a:p>
          <a:p>
            <a:r>
              <a:rPr lang="en-US" dirty="0"/>
              <a:t>Christian schools are becoming more racially diverse</a:t>
            </a:r>
          </a:p>
          <a:p>
            <a:pPr marL="0" indent="0">
              <a:buNone/>
            </a:pPr>
            <a:endParaRPr lang="en-US" dirty="0" smtClean="0"/>
          </a:p>
          <a:p>
            <a:pPr marL="0" indent="0">
              <a:buNone/>
            </a:pPr>
            <a:r>
              <a:rPr lang="en-US" dirty="0"/>
              <a:t>	</a:t>
            </a:r>
            <a:r>
              <a:rPr lang="en-US" dirty="0" smtClean="0"/>
              <a:t>			Todd Clingman-</a:t>
            </a:r>
            <a:r>
              <a:rPr lang="en-US" dirty="0">
                <a:hlinkClick r:id="rId3"/>
              </a:rPr>
              <a:t>North Cobb Christian School</a:t>
            </a:r>
            <a:endParaRPr lang="en-US" dirty="0"/>
          </a:p>
        </p:txBody>
      </p:sp>
    </p:spTree>
    <p:extLst>
      <p:ext uri="{BB962C8B-B14F-4D97-AF65-F5344CB8AC3E}">
        <p14:creationId xmlns:p14="http://schemas.microsoft.com/office/powerpoint/2010/main" val="30761849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have Protestant Schools changed in the last 15 years?</a:t>
            </a:r>
            <a:endParaRPr lang="en-US" dirty="0"/>
          </a:p>
        </p:txBody>
      </p:sp>
      <p:sp>
        <p:nvSpPr>
          <p:cNvPr id="3" name="Content Placeholder 2"/>
          <p:cNvSpPr>
            <a:spLocks noGrp="1"/>
          </p:cNvSpPr>
          <p:nvPr>
            <p:ph idx="1"/>
          </p:nvPr>
        </p:nvSpPr>
        <p:spPr>
          <a:xfrm>
            <a:off x="457200" y="1600200"/>
            <a:ext cx="8229600" cy="5029200"/>
          </a:xfrm>
        </p:spPr>
        <p:txBody>
          <a:bodyPr>
            <a:normAutofit fontScale="70000" lnSpcReduction="20000"/>
          </a:bodyPr>
          <a:lstStyle/>
          <a:p>
            <a:pPr>
              <a:buFont typeface="Wingdings" pitchFamily="2" charset="2"/>
              <a:buChar char="Ø"/>
            </a:pPr>
            <a:r>
              <a:rPr lang="en-US" dirty="0" smtClean="0"/>
              <a:t>Expectations </a:t>
            </a:r>
            <a:r>
              <a:rPr lang="en-US" dirty="0"/>
              <a:t>of parents have increased and this includes the areas of academics, facilities,  school culture, programs and diversity of offerings</a:t>
            </a:r>
            <a:r>
              <a:rPr lang="en-US" dirty="0" smtClean="0"/>
              <a:t>.</a:t>
            </a:r>
          </a:p>
          <a:p>
            <a:pPr>
              <a:buFont typeface="Wingdings" pitchFamily="2" charset="2"/>
              <a:buChar char="Ø"/>
            </a:pPr>
            <a:endParaRPr lang="en-US" dirty="0"/>
          </a:p>
          <a:p>
            <a:pPr>
              <a:buFont typeface="Wingdings" pitchFamily="2" charset="2"/>
              <a:buChar char="Ø"/>
            </a:pPr>
            <a:r>
              <a:rPr lang="en-US" dirty="0" smtClean="0"/>
              <a:t>Business </a:t>
            </a:r>
            <a:r>
              <a:rPr lang="en-US" dirty="0"/>
              <a:t>management and HR affairs in schools have become more significant in the life of the schools and an arena where issues are increasingly </a:t>
            </a:r>
            <a:r>
              <a:rPr lang="en-US" dirty="0" smtClean="0"/>
              <a:t>litigated.</a:t>
            </a:r>
          </a:p>
          <a:p>
            <a:pPr>
              <a:buFont typeface="Wingdings" pitchFamily="2" charset="2"/>
              <a:buChar char="Ø"/>
            </a:pPr>
            <a:endParaRPr lang="en-US" dirty="0" smtClean="0"/>
          </a:p>
          <a:p>
            <a:pPr>
              <a:buFont typeface="Wingdings" pitchFamily="2" charset="2"/>
              <a:buChar char="Ø"/>
            </a:pPr>
            <a:r>
              <a:rPr lang="en-US" dirty="0" smtClean="0"/>
              <a:t>Development </a:t>
            </a:r>
            <a:r>
              <a:rPr lang="en-US" dirty="0"/>
              <a:t>and </a:t>
            </a:r>
            <a:r>
              <a:rPr lang="en-US" dirty="0" smtClean="0"/>
              <a:t>financial </a:t>
            </a:r>
            <a:r>
              <a:rPr lang="en-US" dirty="0"/>
              <a:t>aid have become increasingly important to the sustainability of </a:t>
            </a:r>
            <a:r>
              <a:rPr lang="en-US" dirty="0" smtClean="0"/>
              <a:t>schools.</a:t>
            </a:r>
          </a:p>
          <a:p>
            <a:pPr>
              <a:buFont typeface="Wingdings" pitchFamily="2" charset="2"/>
              <a:buChar char="Ø"/>
            </a:pPr>
            <a:endParaRPr lang="en-US" dirty="0" smtClean="0"/>
          </a:p>
          <a:p>
            <a:pPr>
              <a:buFont typeface="Wingdings" pitchFamily="2" charset="2"/>
              <a:buChar char="Ø"/>
            </a:pPr>
            <a:r>
              <a:rPr lang="en-US" dirty="0" smtClean="0"/>
              <a:t>Leadership </a:t>
            </a:r>
            <a:r>
              <a:rPr lang="en-US" dirty="0"/>
              <a:t>skills are remarkably important and schools cannot function long without  a strong set of both professional and personal tools.</a:t>
            </a:r>
            <a:endParaRPr lang="en-US" dirty="0" smtClean="0"/>
          </a:p>
          <a:p>
            <a:pPr marL="0" indent="0">
              <a:buNone/>
            </a:pPr>
            <a:r>
              <a:rPr lang="en-US" dirty="0"/>
              <a:t>	</a:t>
            </a:r>
            <a:r>
              <a:rPr lang="en-US" dirty="0" smtClean="0"/>
              <a:t>			</a:t>
            </a:r>
          </a:p>
          <a:p>
            <a:pPr marL="0" indent="0" algn="r">
              <a:buNone/>
            </a:pPr>
            <a:r>
              <a:rPr lang="en-US" dirty="0" smtClean="0"/>
              <a:t>Derek Keenan-ACSI VP</a:t>
            </a:r>
            <a:endParaRPr lang="en-US" dirty="0"/>
          </a:p>
        </p:txBody>
      </p:sp>
    </p:spTree>
    <p:extLst>
      <p:ext uri="{BB962C8B-B14F-4D97-AF65-F5344CB8AC3E}">
        <p14:creationId xmlns:p14="http://schemas.microsoft.com/office/powerpoint/2010/main" val="3469065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have </a:t>
            </a:r>
            <a:r>
              <a:rPr lang="en-US" dirty="0"/>
              <a:t>Protestant </a:t>
            </a:r>
            <a:r>
              <a:rPr lang="en-US" dirty="0" smtClean="0"/>
              <a:t>Schools changed in the last 15 years?</a:t>
            </a:r>
            <a:endParaRPr lang="en-US" dirty="0"/>
          </a:p>
        </p:txBody>
      </p:sp>
      <p:sp>
        <p:nvSpPr>
          <p:cNvPr id="3" name="Content Placeholder 2"/>
          <p:cNvSpPr>
            <a:spLocks noGrp="1"/>
          </p:cNvSpPr>
          <p:nvPr>
            <p:ph idx="1"/>
          </p:nvPr>
        </p:nvSpPr>
        <p:spPr>
          <a:xfrm>
            <a:off x="457200" y="1600200"/>
            <a:ext cx="8229600" cy="5029200"/>
          </a:xfrm>
        </p:spPr>
        <p:txBody>
          <a:bodyPr>
            <a:normAutofit fontScale="40000" lnSpcReduction="20000"/>
          </a:bodyPr>
          <a:lstStyle/>
          <a:p>
            <a:pPr marL="0" indent="0">
              <a:buNone/>
            </a:pPr>
            <a:r>
              <a:rPr lang="en-US" sz="7000" dirty="0" smtClean="0"/>
              <a:t>“From </a:t>
            </a:r>
            <a:r>
              <a:rPr lang="en-US" sz="7000" dirty="0"/>
              <a:t>a </a:t>
            </a:r>
            <a:r>
              <a:rPr lang="en-US" sz="7000" dirty="0" smtClean="0"/>
              <a:t>philosophical standpoint </a:t>
            </a:r>
            <a:r>
              <a:rPr lang="en-US" sz="7000" dirty="0"/>
              <a:t>though, change has still been slow</a:t>
            </a:r>
            <a:r>
              <a:rPr lang="en-US" sz="7000" dirty="0" smtClean="0"/>
              <a:t>.</a:t>
            </a:r>
          </a:p>
          <a:p>
            <a:pPr marL="0" indent="0">
              <a:buNone/>
            </a:pPr>
            <a:endParaRPr lang="en-US" sz="7000" dirty="0"/>
          </a:p>
          <a:p>
            <a:pPr marL="0" indent="0">
              <a:buNone/>
            </a:pPr>
            <a:r>
              <a:rPr lang="en-US" sz="7000" dirty="0" smtClean="0"/>
              <a:t>Many </a:t>
            </a:r>
            <a:r>
              <a:rPr lang="en-US" sz="7000" dirty="0"/>
              <a:t>still think in the traditional school lockstep model with the teacher being the primary provider of knowledge. They see technology based curriculum as supplemental, but are slow to embrace it as the primary source of curriculum.  </a:t>
            </a:r>
            <a:endParaRPr lang="en-US" sz="7000" dirty="0" smtClean="0"/>
          </a:p>
          <a:p>
            <a:pPr marL="0" indent="0">
              <a:buNone/>
            </a:pPr>
            <a:endParaRPr lang="en-US" sz="7000" dirty="0" smtClean="0"/>
          </a:p>
          <a:p>
            <a:pPr marL="0" indent="0">
              <a:buNone/>
            </a:pPr>
            <a:r>
              <a:rPr lang="en-US" sz="7000" dirty="0" smtClean="0"/>
              <a:t>I </a:t>
            </a:r>
            <a:r>
              <a:rPr lang="en-US" sz="7000" dirty="0"/>
              <a:t>have noticed a positive change in the past 2-3 </a:t>
            </a:r>
            <a:r>
              <a:rPr lang="en-US" sz="7000" dirty="0" smtClean="0"/>
              <a:t>years, particularly </a:t>
            </a:r>
            <a:r>
              <a:rPr lang="en-US" sz="7000" dirty="0"/>
              <a:t>as the older generation of school leaders give way to the younger crowd, but change is still slow</a:t>
            </a:r>
            <a:r>
              <a:rPr lang="en-US" sz="7000" dirty="0" smtClean="0"/>
              <a:t>.”</a:t>
            </a:r>
          </a:p>
          <a:p>
            <a:pPr marL="0" indent="0">
              <a:buNone/>
            </a:pPr>
            <a:endParaRPr lang="en-US" dirty="0"/>
          </a:p>
          <a:p>
            <a:pPr marL="0" indent="0" algn="r">
              <a:buNone/>
            </a:pPr>
            <a:r>
              <a:rPr lang="en-US" dirty="0" smtClean="0"/>
              <a:t>Roy  Faletti-Summit Ministries</a:t>
            </a:r>
            <a:endParaRPr lang="en-US" dirty="0"/>
          </a:p>
        </p:txBody>
      </p:sp>
    </p:spTree>
    <p:extLst>
      <p:ext uri="{BB962C8B-B14F-4D97-AF65-F5344CB8AC3E}">
        <p14:creationId xmlns:p14="http://schemas.microsoft.com/office/powerpoint/2010/main" val="34751651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has technology in schools changed in the last 15 years?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Notebooks (now tablets) </a:t>
            </a:r>
            <a:r>
              <a:rPr lang="en-US" dirty="0"/>
              <a:t>had just started on the K12 educational </a:t>
            </a:r>
            <a:r>
              <a:rPr lang="en-US" dirty="0" smtClean="0"/>
              <a:t>scene</a:t>
            </a:r>
            <a:endParaRPr lang="en-US" dirty="0"/>
          </a:p>
          <a:p>
            <a:r>
              <a:rPr lang="en-US" dirty="0" smtClean="0"/>
              <a:t>Cell phones for administrators, teachers, students</a:t>
            </a:r>
          </a:p>
          <a:p>
            <a:r>
              <a:rPr lang="en-US" dirty="0"/>
              <a:t>S</a:t>
            </a:r>
            <a:r>
              <a:rPr lang="en-US" dirty="0" smtClean="0"/>
              <a:t>mart phones</a:t>
            </a:r>
          </a:p>
          <a:p>
            <a:r>
              <a:rPr lang="en-US" dirty="0" smtClean="0"/>
              <a:t>iPads and e-readers</a:t>
            </a:r>
          </a:p>
          <a:p>
            <a:r>
              <a:rPr lang="en-US" dirty="0" smtClean="0"/>
              <a:t>Electronic communication with parents</a:t>
            </a:r>
          </a:p>
          <a:p>
            <a:r>
              <a:rPr lang="en-US" dirty="0" smtClean="0"/>
              <a:t>Costs have decreased</a:t>
            </a:r>
          </a:p>
          <a:p>
            <a:r>
              <a:rPr lang="en-US" dirty="0" smtClean="0"/>
              <a:t>Web pages</a:t>
            </a:r>
          </a:p>
          <a:p>
            <a:r>
              <a:rPr lang="en-US" dirty="0" smtClean="0"/>
              <a:t>The internet is available</a:t>
            </a:r>
          </a:p>
          <a:p>
            <a:endParaRPr lang="en-US" dirty="0" smtClean="0"/>
          </a:p>
          <a:p>
            <a:endParaRPr lang="en-US" dirty="0"/>
          </a:p>
        </p:txBody>
      </p:sp>
    </p:spTree>
    <p:extLst>
      <p:ext uri="{BB962C8B-B14F-4D97-AF65-F5344CB8AC3E}">
        <p14:creationId xmlns:p14="http://schemas.microsoft.com/office/powerpoint/2010/main" val="9038140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Practices</a:t>
            </a:r>
            <a:endParaRPr lang="en-US" dirty="0"/>
          </a:p>
        </p:txBody>
      </p:sp>
      <p:pic>
        <p:nvPicPr>
          <p:cNvPr id="2050" name="Picture 3" descr="Description: https://c.na3.content.force.com/servlet/servlet.ImageServer?id=01550000000qz2i&amp;oid=00D500000007pBS"/>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09600" y="2286000"/>
            <a:ext cx="8214093" cy="2853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54613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hlinkClick r:id="rId3"/>
              </a:rPr>
              <a:t>8 Ways Technology Is Improving </a:t>
            </a:r>
            <a:r>
              <a:rPr lang="en-US" b="1" dirty="0" smtClean="0">
                <a:hlinkClick r:id="rId3"/>
              </a:rPr>
              <a:t>Private Education</a:t>
            </a:r>
            <a:r>
              <a:rPr lang="en-US" b="1" dirty="0"/>
              <a:t/>
            </a:r>
            <a:br>
              <a:rPr lang="en-US" b="1" dirty="0"/>
            </a:br>
            <a:endParaRPr lang="en-US" dirty="0"/>
          </a:p>
        </p:txBody>
      </p:sp>
      <p:sp>
        <p:nvSpPr>
          <p:cNvPr id="3" name="Content Placeholder 2"/>
          <p:cNvSpPr>
            <a:spLocks noGrp="1"/>
          </p:cNvSpPr>
          <p:nvPr>
            <p:ph idx="1"/>
          </p:nvPr>
        </p:nvSpPr>
        <p:spPr/>
        <p:txBody>
          <a:bodyPr>
            <a:normAutofit fontScale="25000" lnSpcReduction="20000"/>
          </a:bodyPr>
          <a:lstStyle/>
          <a:p>
            <a:endParaRPr lang="en-US" b="1" dirty="0" smtClean="0"/>
          </a:p>
          <a:p>
            <a:pPr marL="971550" lvl="1" indent="-514350">
              <a:lnSpc>
                <a:spcPct val="170000"/>
              </a:lnSpc>
              <a:buAutoNum type="arabicPeriod"/>
            </a:pPr>
            <a:r>
              <a:rPr lang="en-US" sz="8000" b="1" dirty="0" smtClean="0"/>
              <a:t>Better </a:t>
            </a:r>
            <a:r>
              <a:rPr lang="en-US" sz="8000" b="1" dirty="0"/>
              <a:t>Simulations and </a:t>
            </a:r>
            <a:r>
              <a:rPr lang="en-US" sz="8000" b="1" dirty="0" smtClean="0"/>
              <a:t>Models  </a:t>
            </a:r>
          </a:p>
          <a:p>
            <a:pPr marL="971550" lvl="1" indent="-514350">
              <a:lnSpc>
                <a:spcPct val="170000"/>
              </a:lnSpc>
              <a:buFont typeface="Arial" pitchFamily="34" charset="0"/>
              <a:buAutoNum type="arabicPeriod"/>
            </a:pPr>
            <a:r>
              <a:rPr lang="en-US" sz="8000" b="1" dirty="0"/>
              <a:t>Global Learning</a:t>
            </a:r>
          </a:p>
          <a:p>
            <a:pPr marL="971550" lvl="1" indent="-514350">
              <a:lnSpc>
                <a:spcPct val="170000"/>
              </a:lnSpc>
              <a:buFont typeface="Arial" pitchFamily="34" charset="0"/>
              <a:buAutoNum type="arabicPeriod"/>
            </a:pPr>
            <a:r>
              <a:rPr lang="en-US" sz="8000" b="1" dirty="0" smtClean="0"/>
              <a:t>Virtual Manipulatives </a:t>
            </a:r>
          </a:p>
          <a:p>
            <a:pPr marL="971550" lvl="1" indent="-514350">
              <a:lnSpc>
                <a:spcPct val="170000"/>
              </a:lnSpc>
              <a:buFont typeface="Arial" pitchFamily="34" charset="0"/>
              <a:buAutoNum type="arabicPeriod"/>
            </a:pPr>
            <a:r>
              <a:rPr lang="en-US" sz="8000" b="1" dirty="0"/>
              <a:t>Probes and </a:t>
            </a:r>
            <a:r>
              <a:rPr lang="en-US" sz="8000" b="1" dirty="0" smtClean="0"/>
              <a:t>Sensors </a:t>
            </a:r>
          </a:p>
          <a:p>
            <a:pPr marL="971550" lvl="1" indent="-514350">
              <a:lnSpc>
                <a:spcPct val="170000"/>
              </a:lnSpc>
              <a:buFont typeface="Arial" pitchFamily="34" charset="0"/>
              <a:buAutoNum type="arabicPeriod"/>
            </a:pPr>
            <a:r>
              <a:rPr lang="en-US" sz="8000" b="1" dirty="0"/>
              <a:t>More Efficient </a:t>
            </a:r>
            <a:r>
              <a:rPr lang="en-US" sz="8000" b="1" dirty="0" smtClean="0"/>
              <a:t>Assessments</a:t>
            </a:r>
            <a:endParaRPr lang="en-US" sz="8000" b="1" dirty="0"/>
          </a:p>
          <a:p>
            <a:pPr marL="971550" lvl="1" indent="-514350">
              <a:lnSpc>
                <a:spcPct val="170000"/>
              </a:lnSpc>
              <a:buFont typeface="Arial" pitchFamily="34" charset="0"/>
              <a:buAutoNum type="arabicPeriod"/>
            </a:pPr>
            <a:r>
              <a:rPr lang="en-US" sz="8000" b="1" dirty="0"/>
              <a:t>Storytelling and Multimedia</a:t>
            </a:r>
          </a:p>
          <a:p>
            <a:pPr marL="971550" lvl="1" indent="-514350">
              <a:lnSpc>
                <a:spcPct val="170000"/>
              </a:lnSpc>
              <a:buFont typeface="Arial" pitchFamily="34" charset="0"/>
              <a:buAutoNum type="arabicPeriod"/>
            </a:pPr>
            <a:r>
              <a:rPr lang="en-US" sz="8000" b="1" dirty="0"/>
              <a:t>E-books</a:t>
            </a:r>
          </a:p>
          <a:p>
            <a:pPr marL="971550" lvl="1" indent="-514350">
              <a:lnSpc>
                <a:spcPct val="170000"/>
              </a:lnSpc>
              <a:buFont typeface="Arial" pitchFamily="34" charset="0"/>
              <a:buAutoNum type="arabicPeriod"/>
            </a:pPr>
            <a:r>
              <a:rPr lang="en-US" sz="8000" b="1" dirty="0"/>
              <a:t>Epistemic </a:t>
            </a:r>
            <a:r>
              <a:rPr lang="en-US" sz="8000" b="1" dirty="0" smtClean="0"/>
              <a:t>Games         </a:t>
            </a:r>
          </a:p>
          <a:p>
            <a:pPr lvl="1"/>
            <a:endParaRPr lang="en-US" b="1" dirty="0" smtClean="0"/>
          </a:p>
          <a:p>
            <a:pPr lvl="1"/>
            <a:endParaRPr lang="en-US" b="1" dirty="0"/>
          </a:p>
          <a:p>
            <a:pPr marL="457200" lvl="1" indent="0" algn="r">
              <a:buNone/>
            </a:pPr>
            <a:r>
              <a:rPr lang="en-US" sz="4800" dirty="0" smtClean="0">
                <a:hlinkClick r:id="rId4" tooltip="Posts by Sarah Kessler"/>
              </a:rPr>
              <a:t>Sarah </a:t>
            </a:r>
            <a:r>
              <a:rPr lang="en-US" sz="4800" dirty="0">
                <a:hlinkClick r:id="rId4" tooltip="Posts by Sarah Kessler"/>
              </a:rPr>
              <a:t>Kessler</a:t>
            </a:r>
            <a:endParaRPr lang="en-US" sz="4800" dirty="0"/>
          </a:p>
          <a:p>
            <a:pPr marL="457200" lvl="1" indent="0" algn="r">
              <a:buNone/>
            </a:pPr>
            <a:endParaRPr lang="en-US" b="1" dirty="0" smtClean="0"/>
          </a:p>
          <a:p>
            <a:pPr lvl="1"/>
            <a:endParaRPr lang="en-US" b="1"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5473" y="1752600"/>
            <a:ext cx="3432001" cy="204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87623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hlinkClick r:id="rId3"/>
              </a:rPr>
              <a:t>Khan Academy</a:t>
            </a:r>
            <a:r>
              <a:rPr lang="en-US" dirty="0" smtClean="0"/>
              <a:t>?</a:t>
            </a:r>
            <a:endParaRPr lang="en-US" dirty="0"/>
          </a:p>
        </p:txBody>
      </p:sp>
      <p:sp>
        <p:nvSpPr>
          <p:cNvPr id="3" name="Content Placeholder 2"/>
          <p:cNvSpPr>
            <a:spLocks noGrp="1"/>
          </p:cNvSpPr>
          <p:nvPr>
            <p:ph idx="1"/>
          </p:nvPr>
        </p:nvSpPr>
        <p:spPr/>
        <p:txBody>
          <a:bodyPr/>
          <a:lstStyle/>
          <a:p>
            <a:pPr marL="0" indent="0">
              <a:buNone/>
            </a:pPr>
            <a:r>
              <a:rPr lang="en-US" dirty="0" smtClean="0">
                <a:hlinkClick r:id="rId4"/>
              </a:rPr>
              <a:t>An amazing web site</a:t>
            </a:r>
            <a:endParaRPr lang="en-US" dirty="0" smtClean="0"/>
          </a:p>
          <a:p>
            <a:endParaRPr lang="en-US" dirty="0"/>
          </a:p>
          <a:p>
            <a:pPr marL="0" indent="0">
              <a:buNone/>
            </a:pPr>
            <a:r>
              <a:rPr lang="en-US" dirty="0" smtClean="0"/>
              <a:t>Here is one response after watching this-</a:t>
            </a:r>
          </a:p>
          <a:p>
            <a:pPr marL="0" indent="0" algn="ctr">
              <a:buNone/>
            </a:pPr>
            <a:r>
              <a:rPr lang="en-US" dirty="0" smtClean="0"/>
              <a:t>“Please </a:t>
            </a:r>
            <a:r>
              <a:rPr lang="en-US" dirty="0"/>
              <a:t>let this be the way schools﻿ function when </a:t>
            </a:r>
            <a:r>
              <a:rPr lang="en-US" dirty="0" smtClean="0"/>
              <a:t>I </a:t>
            </a:r>
            <a:r>
              <a:rPr lang="en-US" dirty="0"/>
              <a:t>have kids</a:t>
            </a:r>
            <a:r>
              <a:rPr lang="en-US" dirty="0" smtClean="0"/>
              <a:t>.”</a:t>
            </a:r>
          </a:p>
          <a:p>
            <a:endParaRPr lang="en-US" dirty="0"/>
          </a:p>
        </p:txBody>
      </p:sp>
      <p:sp>
        <p:nvSpPr>
          <p:cNvPr id="4" name="Rectangle 3"/>
          <p:cNvSpPr/>
          <p:nvPr/>
        </p:nvSpPr>
        <p:spPr>
          <a:xfrm>
            <a:off x="1905000" y="5181600"/>
            <a:ext cx="5562600" cy="1569660"/>
          </a:xfrm>
          <a:prstGeom prst="rect">
            <a:avLst/>
          </a:prstGeom>
        </p:spPr>
        <p:txBody>
          <a:bodyPr wrap="square">
            <a:spAutoFit/>
          </a:bodyPr>
          <a:lstStyle/>
          <a:p>
            <a:pPr algn="ctr">
              <a:defRPr/>
            </a:pPr>
            <a:r>
              <a:rPr lang="en-US" dirty="0"/>
              <a:t> </a:t>
            </a:r>
            <a:r>
              <a:rPr lang="en-US" sz="3200" dirty="0"/>
              <a:t>“A Global One World School—that is essentially what we are trying to build.”</a:t>
            </a:r>
          </a:p>
        </p:txBody>
      </p:sp>
    </p:spTree>
    <p:extLst>
      <p:ext uri="{BB962C8B-B14F-4D97-AF65-F5344CB8AC3E}">
        <p14:creationId xmlns:p14="http://schemas.microsoft.com/office/powerpoint/2010/main" val="3704285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animEffect transition="in" filter="barn(inVertical)">
                                      <p:cBhvr>
                                        <p:cTn id="2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your Parents want?</a:t>
            </a:r>
            <a:endParaRPr lang="en-US" dirty="0"/>
          </a:p>
        </p:txBody>
      </p:sp>
      <p:sp>
        <p:nvSpPr>
          <p:cNvPr id="3" name="Content Placeholder 2"/>
          <p:cNvSpPr>
            <a:spLocks noGrp="1"/>
          </p:cNvSpPr>
          <p:nvPr>
            <p:ph idx="1"/>
          </p:nvPr>
        </p:nvSpPr>
        <p:spPr>
          <a:xfrm>
            <a:off x="457200" y="1600200"/>
            <a:ext cx="8229600" cy="5257800"/>
          </a:xfrm>
        </p:spPr>
        <p:txBody>
          <a:bodyPr>
            <a:normAutofit fontScale="70000" lnSpcReduction="20000"/>
          </a:bodyPr>
          <a:lstStyle/>
          <a:p>
            <a:r>
              <a:rPr lang="en-US" sz="2400" u="sng" dirty="0">
                <a:hlinkClick r:id="rId3"/>
              </a:rPr>
              <a:t>Speak Up survey highlights gaps in support of ed tech </a:t>
            </a:r>
            <a:r>
              <a:rPr lang="en-US" dirty="0"/>
              <a:t/>
            </a:r>
            <a:br>
              <a:rPr lang="en-US" dirty="0"/>
            </a:br>
            <a:endParaRPr lang="en-US" dirty="0" smtClean="0"/>
          </a:p>
          <a:p>
            <a:pPr lvl="1">
              <a:lnSpc>
                <a:spcPct val="120000"/>
              </a:lnSpc>
            </a:pPr>
            <a:r>
              <a:rPr lang="en-US" sz="2900" dirty="0"/>
              <a:t>M</a:t>
            </a:r>
            <a:r>
              <a:rPr lang="en-US" sz="2900" dirty="0" smtClean="0"/>
              <a:t>ore </a:t>
            </a:r>
            <a:r>
              <a:rPr lang="en-US" sz="2900" dirty="0"/>
              <a:t>than half of parents said they support the use of </a:t>
            </a:r>
            <a:r>
              <a:rPr lang="en-US" sz="2900" u="sng" dirty="0">
                <a:hlinkClick r:id="rId4" tooltip="mobile devices"/>
              </a:rPr>
              <a:t>mobile devices</a:t>
            </a:r>
            <a:r>
              <a:rPr lang="en-US" sz="2900" dirty="0"/>
              <a:t> for academic purposes inside their children's classrooms and would even consider buying such a device for their </a:t>
            </a:r>
            <a:r>
              <a:rPr lang="en-US" sz="2900" dirty="0" smtClean="0"/>
              <a:t>children-</a:t>
            </a:r>
          </a:p>
          <a:p>
            <a:pPr lvl="1">
              <a:lnSpc>
                <a:spcPct val="120000"/>
              </a:lnSpc>
            </a:pPr>
            <a:r>
              <a:rPr lang="en-US" sz="2900" dirty="0"/>
              <a:t>W</a:t>
            </a:r>
            <a:r>
              <a:rPr lang="en-US" sz="2900" dirty="0" smtClean="0"/>
              <a:t>hile </a:t>
            </a:r>
            <a:r>
              <a:rPr lang="en-US" sz="2900" dirty="0"/>
              <a:t>more than half of school administrators said they are not in favor of students using their own mobile devices in </a:t>
            </a:r>
            <a:r>
              <a:rPr lang="en-US" sz="2900" dirty="0" smtClean="0"/>
              <a:t>school</a:t>
            </a:r>
          </a:p>
          <a:p>
            <a:pPr marL="457200" lvl="1" indent="0">
              <a:lnSpc>
                <a:spcPct val="120000"/>
              </a:lnSpc>
              <a:buNone/>
            </a:pPr>
            <a:endParaRPr lang="en-US" sz="2900" dirty="0" smtClean="0"/>
          </a:p>
          <a:p>
            <a:pPr lvl="1">
              <a:lnSpc>
                <a:spcPct val="120000"/>
              </a:lnSpc>
            </a:pPr>
            <a:r>
              <a:rPr lang="en-US" sz="2900" dirty="0"/>
              <a:t>The survey also noted a major gain in parental support for online textbooks, which two-thirds of parents now view as a positive enhancement to education, up from 21 percent in 2008</a:t>
            </a:r>
            <a:r>
              <a:rPr lang="en-US" sz="2900" dirty="0" smtClean="0"/>
              <a:t>.</a:t>
            </a:r>
          </a:p>
          <a:p>
            <a:pPr marL="457200" lvl="1" indent="0">
              <a:lnSpc>
                <a:spcPct val="120000"/>
              </a:lnSpc>
              <a:buNone/>
            </a:pPr>
            <a:endParaRPr lang="en-US" sz="2900" dirty="0" smtClean="0"/>
          </a:p>
          <a:p>
            <a:pPr lvl="1">
              <a:lnSpc>
                <a:spcPct val="120000"/>
              </a:lnSpc>
            </a:pPr>
            <a:r>
              <a:rPr lang="en-US" sz="2900" dirty="0" smtClean="0"/>
              <a:t>Five </a:t>
            </a:r>
            <a:r>
              <a:rPr lang="en-US" sz="2900" dirty="0"/>
              <a:t>times more parents this year would choose online classes for their child’s ultimate school than in </a:t>
            </a:r>
            <a:r>
              <a:rPr lang="en-US" sz="2900" dirty="0" smtClean="0"/>
              <a:t>2008.</a:t>
            </a:r>
            <a:endParaRPr lang="en-US" sz="2900" dirty="0"/>
          </a:p>
          <a:p>
            <a:endParaRPr lang="en-US" dirty="0"/>
          </a:p>
        </p:txBody>
      </p:sp>
      <p:sp>
        <p:nvSpPr>
          <p:cNvPr id="4" name="Slide Number Placeholder 3"/>
          <p:cNvSpPr>
            <a:spLocks noGrp="1"/>
          </p:cNvSpPr>
          <p:nvPr>
            <p:ph type="sldNum" sz="quarter" idx="12"/>
          </p:nvPr>
        </p:nvSpPr>
        <p:spPr/>
        <p:txBody>
          <a:bodyPr/>
          <a:lstStyle/>
          <a:p>
            <a:fld id="{76E075D3-488D-4DB2-B05C-9CC5DFCA2634}" type="slidenum">
              <a:rPr lang="en-US" smtClean="0"/>
              <a:pPr/>
              <a:t>18</a:t>
            </a:fld>
            <a:endParaRPr lang="en-US" dirty="0"/>
          </a:p>
        </p:txBody>
      </p:sp>
    </p:spTree>
    <p:extLst>
      <p:ext uri="{BB962C8B-B14F-4D97-AF65-F5344CB8AC3E}">
        <p14:creationId xmlns:p14="http://schemas.microsoft.com/office/powerpoint/2010/main" val="1094235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your students want?</a:t>
            </a:r>
            <a:endParaRPr lang="en-US" dirty="0"/>
          </a:p>
        </p:txBody>
      </p:sp>
      <p:sp>
        <p:nvSpPr>
          <p:cNvPr id="3" name="Content Placeholder 2"/>
          <p:cNvSpPr>
            <a:spLocks noGrp="1"/>
          </p:cNvSpPr>
          <p:nvPr>
            <p:ph idx="1"/>
          </p:nvPr>
        </p:nvSpPr>
        <p:spPr/>
        <p:txBody>
          <a:bodyPr>
            <a:normAutofit fontScale="77500" lnSpcReduction="20000"/>
          </a:bodyPr>
          <a:lstStyle/>
          <a:p>
            <a:r>
              <a:rPr lang="en-US" dirty="0"/>
              <a:t>The survey revealed that students want more interactivity and collaboration in their </a:t>
            </a:r>
            <a:r>
              <a:rPr lang="en-US" dirty="0" smtClean="0"/>
              <a:t>studies</a:t>
            </a:r>
          </a:p>
          <a:p>
            <a:endParaRPr lang="en-US" dirty="0" smtClean="0"/>
          </a:p>
          <a:p>
            <a:r>
              <a:rPr lang="en-US" dirty="0"/>
              <a:t>53 percent of middle and high school students said the largest obstacle they face in using educational technology today is not being able to use their own cell phone, smart phone, or MP3 player for learning in school</a:t>
            </a:r>
            <a:r>
              <a:rPr lang="en-US" dirty="0" smtClean="0"/>
              <a:t>.</a:t>
            </a:r>
          </a:p>
          <a:p>
            <a:endParaRPr lang="en-US" dirty="0" smtClean="0"/>
          </a:p>
          <a:p>
            <a:r>
              <a:rPr lang="en-US" dirty="0"/>
              <a:t>“Is your school doing a good job using technology to enhance learning and/or student achievement?” While 74 percent of high school teachers and 72 percent of high school principals said yes to this question, only 47 percent of high school students agreed.</a:t>
            </a:r>
          </a:p>
        </p:txBody>
      </p:sp>
      <p:sp>
        <p:nvSpPr>
          <p:cNvPr id="4" name="Rectangle 3"/>
          <p:cNvSpPr/>
          <p:nvPr/>
        </p:nvSpPr>
        <p:spPr>
          <a:xfrm>
            <a:off x="3352800" y="6182418"/>
            <a:ext cx="5638800" cy="369332"/>
          </a:xfrm>
          <a:prstGeom prst="rect">
            <a:avLst/>
          </a:prstGeom>
        </p:spPr>
        <p:txBody>
          <a:bodyPr wrap="square">
            <a:spAutoFit/>
          </a:bodyPr>
          <a:lstStyle/>
          <a:p>
            <a:r>
              <a:rPr lang="en-US" u="sng" dirty="0" smtClean="0">
                <a:hlinkClick r:id="rId3"/>
              </a:rPr>
              <a:t>Speak </a:t>
            </a:r>
            <a:r>
              <a:rPr lang="en-US" u="sng" dirty="0">
                <a:hlinkClick r:id="rId3"/>
              </a:rPr>
              <a:t>Up survey highlights gaps in support of ed tech </a:t>
            </a:r>
            <a:endParaRPr lang="en-US" dirty="0"/>
          </a:p>
        </p:txBody>
      </p:sp>
    </p:spTree>
    <p:extLst>
      <p:ext uri="{BB962C8B-B14F-4D97-AF65-F5344CB8AC3E}">
        <p14:creationId xmlns:p14="http://schemas.microsoft.com/office/powerpoint/2010/main" val="4072866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arn(inVertical)">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endParaRPr lang="en-US" dirty="0"/>
          </a:p>
        </p:txBody>
      </p:sp>
      <p:sp>
        <p:nvSpPr>
          <p:cNvPr id="7" name="Subtitle 6"/>
          <p:cNvSpPr>
            <a:spLocks noGrp="1"/>
          </p:cNvSpPr>
          <p:nvPr>
            <p:ph type="subTitle" idx="1"/>
          </p:nvPr>
        </p:nvSpPr>
        <p:spPr/>
        <p:txBody>
          <a:bodyPr/>
          <a:lstStyle/>
          <a:p>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Title 1"/>
          <p:cNvSpPr txBox="1">
            <a:spLocks/>
          </p:cNvSpPr>
          <p:nvPr/>
        </p:nvSpPr>
        <p:spPr>
          <a:xfrm>
            <a:off x="685800" y="2130425"/>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10" name="Subtitle 2"/>
          <p:cNvSpPr txBox="1">
            <a:spLocks/>
          </p:cNvSpPr>
          <p:nvPr/>
        </p:nvSpPr>
        <p:spPr>
          <a:xfrm>
            <a:off x="1371600" y="3886200"/>
            <a:ext cx="6400800" cy="1752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dirty="0"/>
          </a:p>
        </p:txBody>
      </p:sp>
      <p:sp>
        <p:nvSpPr>
          <p:cNvPr id="11" name="TextBox 10"/>
          <p:cNvSpPr txBox="1"/>
          <p:nvPr/>
        </p:nvSpPr>
        <p:spPr>
          <a:xfrm>
            <a:off x="0" y="1049555"/>
            <a:ext cx="9296400" cy="1815882"/>
          </a:xfrm>
          <a:prstGeom prst="rect">
            <a:avLst/>
          </a:prstGeom>
          <a:noFill/>
        </p:spPr>
        <p:txBody>
          <a:bodyPr wrap="square" rtlCol="0">
            <a:spAutoFit/>
          </a:bodyPr>
          <a:lstStyle/>
          <a:p>
            <a:r>
              <a:rPr lang="en-US" sz="2800" dirty="0" smtClean="0"/>
              <a:t>Presenters:          </a:t>
            </a:r>
            <a:r>
              <a:rPr lang="en-US" sz="2800" b="1" dirty="0" smtClean="0"/>
              <a:t>Dr. R. </a:t>
            </a:r>
            <a:r>
              <a:rPr lang="en-US" sz="2800" b="1" dirty="0"/>
              <a:t>M</a:t>
            </a:r>
            <a:r>
              <a:rPr lang="en-US" sz="2800" b="1" dirty="0" smtClean="0"/>
              <a:t>ark Beadle</a:t>
            </a:r>
            <a:r>
              <a:rPr lang="en-US" sz="2800" dirty="0" smtClean="0"/>
              <a:t>, CEO, Sevenstar; </a:t>
            </a:r>
          </a:p>
          <a:p>
            <a:pPr algn="ctr"/>
            <a:r>
              <a:rPr lang="en-US" sz="2800" b="1" dirty="0" smtClean="0"/>
              <a:t>Greg Bitgood,</a:t>
            </a:r>
            <a:r>
              <a:rPr lang="en-US" sz="2800" dirty="0"/>
              <a:t> </a:t>
            </a:r>
            <a:r>
              <a:rPr lang="en-US" sz="2800" dirty="0" smtClean="0"/>
              <a:t>Superintendent</a:t>
            </a:r>
            <a:r>
              <a:rPr lang="en-US" sz="2800" dirty="0"/>
              <a:t>, Heritage Christian </a:t>
            </a:r>
            <a:r>
              <a:rPr lang="en-US" sz="2800" dirty="0" smtClean="0"/>
              <a:t>Schools; </a:t>
            </a:r>
            <a:r>
              <a:rPr lang="en-US" sz="2800" b="1" dirty="0" smtClean="0"/>
              <a:t>Vicki Conway,  </a:t>
            </a:r>
            <a:r>
              <a:rPr lang="en-US" sz="2800" dirty="0"/>
              <a:t>Director,  </a:t>
            </a:r>
            <a:r>
              <a:rPr lang="en-US" sz="2800" dirty="0" smtClean="0"/>
              <a:t>OAKS </a:t>
            </a:r>
            <a:r>
              <a:rPr lang="en-US" sz="2800" dirty="0"/>
              <a:t>Christian </a:t>
            </a:r>
            <a:r>
              <a:rPr lang="en-US" sz="2800" dirty="0" smtClean="0"/>
              <a:t>Online</a:t>
            </a:r>
          </a:p>
          <a:p>
            <a:endParaRPr lang="en-US" sz="2800" dirty="0"/>
          </a:p>
        </p:txBody>
      </p:sp>
      <p:sp>
        <p:nvSpPr>
          <p:cNvPr id="12" name="Rectangle 11"/>
          <p:cNvSpPr/>
          <p:nvPr/>
        </p:nvSpPr>
        <p:spPr>
          <a:xfrm>
            <a:off x="1371600" y="103763"/>
            <a:ext cx="6019799" cy="1384995"/>
          </a:xfrm>
          <a:prstGeom prst="rect">
            <a:avLst/>
          </a:prstGeom>
        </p:spPr>
        <p:txBody>
          <a:bodyPr wrap="square">
            <a:spAutoFit/>
          </a:bodyPr>
          <a:lstStyle/>
          <a:p>
            <a:pPr algn="ctr"/>
            <a:r>
              <a:rPr lang="en-US" sz="2800" b="1" dirty="0"/>
              <a:t>Private Schools- Trends and Projections Related to Technology</a:t>
            </a:r>
          </a:p>
          <a:p>
            <a:pPr algn="ctr"/>
            <a:r>
              <a:rPr lang="en-US" sz="2800" b="1" dirty="0" smtClean="0"/>
              <a:t>  </a:t>
            </a:r>
            <a:endParaRPr lang="en-US" sz="2800" b="1" dirty="0"/>
          </a:p>
        </p:txBody>
      </p:sp>
    </p:spTree>
    <p:extLst>
      <p:ext uri="{BB962C8B-B14F-4D97-AF65-F5344CB8AC3E}">
        <p14:creationId xmlns:p14="http://schemas.microsoft.com/office/powerpoint/2010/main" val="284446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schools say?</a:t>
            </a:r>
            <a:endParaRPr lang="en-US" dirty="0"/>
          </a:p>
        </p:txBody>
      </p:sp>
      <p:sp>
        <p:nvSpPr>
          <p:cNvPr id="3" name="Content Placeholder 2"/>
          <p:cNvSpPr>
            <a:spLocks noGrp="1"/>
          </p:cNvSpPr>
          <p:nvPr>
            <p:ph idx="1"/>
          </p:nvPr>
        </p:nvSpPr>
        <p:spPr/>
        <p:txBody>
          <a:bodyPr>
            <a:normAutofit fontScale="85000" lnSpcReduction="20000"/>
          </a:bodyPr>
          <a:lstStyle/>
          <a:p>
            <a:r>
              <a:rPr lang="en-US" dirty="0"/>
              <a:t>More than 9 out of 10 education officials agree personalized pacing for students could help raise achievement </a:t>
            </a:r>
            <a:r>
              <a:rPr lang="en-US" dirty="0" smtClean="0"/>
              <a:t>levels</a:t>
            </a:r>
          </a:p>
          <a:p>
            <a:endParaRPr lang="en-US" dirty="0" smtClean="0"/>
          </a:p>
          <a:p>
            <a:r>
              <a:rPr lang="en-US" dirty="0" smtClean="0"/>
              <a:t>Six </a:t>
            </a:r>
            <a:r>
              <a:rPr lang="en-US" dirty="0"/>
              <a:t>out of 10 say their district wants to deliver virtual </a:t>
            </a:r>
            <a:r>
              <a:rPr lang="en-US" dirty="0" smtClean="0"/>
              <a:t>courses</a:t>
            </a:r>
          </a:p>
          <a:p>
            <a:endParaRPr lang="en-US" dirty="0" smtClean="0"/>
          </a:p>
          <a:p>
            <a:r>
              <a:rPr lang="en-US" dirty="0"/>
              <a:t>N</a:t>
            </a:r>
            <a:r>
              <a:rPr lang="en-US" dirty="0" smtClean="0"/>
              <a:t>early </a:t>
            </a:r>
            <a:r>
              <a:rPr lang="en-US" dirty="0"/>
              <a:t>half say students are not able to take all the courses they want or need because of conflicting schedules or lack of available staff</a:t>
            </a:r>
            <a:r>
              <a:rPr lang="en-US" dirty="0" smtClean="0"/>
              <a:t>.</a:t>
            </a:r>
          </a:p>
          <a:p>
            <a:pPr marL="457200" lvl="1" indent="0">
              <a:buNone/>
            </a:pPr>
            <a:endParaRPr lang="en-US" dirty="0"/>
          </a:p>
          <a:p>
            <a:pPr marL="457200" lvl="1" indent="0" algn="r">
              <a:buNone/>
            </a:pPr>
            <a:r>
              <a:rPr lang="en-US" dirty="0" smtClean="0"/>
              <a:t>Poll </a:t>
            </a:r>
            <a:r>
              <a:rPr lang="en-US" dirty="0"/>
              <a:t>by </a:t>
            </a:r>
            <a:r>
              <a:rPr lang="en-US" dirty="0" smtClean="0">
                <a:hlinkClick r:id="rId3"/>
              </a:rPr>
              <a:t>Scholastic and Blackboard</a:t>
            </a:r>
            <a:r>
              <a:rPr lang="en-US" dirty="0">
                <a:hlinkClick r:id="rId3"/>
              </a:rPr>
              <a:t>.</a:t>
            </a:r>
            <a:endParaRPr lang="en-US" dirty="0"/>
          </a:p>
        </p:txBody>
      </p:sp>
    </p:spTree>
    <p:extLst>
      <p:ext uri="{BB962C8B-B14F-4D97-AF65-F5344CB8AC3E}">
        <p14:creationId xmlns:p14="http://schemas.microsoft.com/office/powerpoint/2010/main" val="3350279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From the US National Educational Technology </a:t>
            </a:r>
            <a:r>
              <a:rPr lang="en-US" dirty="0" smtClean="0"/>
              <a:t>Plan (2010)</a:t>
            </a:r>
            <a:endParaRPr lang="en-US" dirty="0"/>
          </a:p>
        </p:txBody>
      </p:sp>
      <p:sp>
        <p:nvSpPr>
          <p:cNvPr id="3" name="Content Placeholder 2"/>
          <p:cNvSpPr>
            <a:spLocks noGrp="1"/>
          </p:cNvSpPr>
          <p:nvPr>
            <p:ph idx="1"/>
          </p:nvPr>
        </p:nvSpPr>
        <p:spPr>
          <a:xfrm>
            <a:off x="457200" y="1600200"/>
            <a:ext cx="8229600" cy="5181600"/>
          </a:xfrm>
        </p:spPr>
        <p:txBody>
          <a:bodyPr>
            <a:noAutofit/>
          </a:bodyPr>
          <a:lstStyle/>
          <a:p>
            <a:r>
              <a:rPr lang="en-US" sz="2400" dirty="0"/>
              <a:t>The last decade has seen the emergence of some radically redesigned schools, demonstrating the range of possibilities for structuring education. </a:t>
            </a:r>
            <a:endParaRPr lang="en-US" sz="2400" dirty="0" smtClean="0"/>
          </a:p>
          <a:p>
            <a:endParaRPr lang="en-US" sz="2400" dirty="0"/>
          </a:p>
          <a:p>
            <a:r>
              <a:rPr lang="en-US" sz="2400" dirty="0" smtClean="0"/>
              <a:t>These </a:t>
            </a:r>
            <a:r>
              <a:rPr lang="en-US" sz="2400" dirty="0"/>
              <a:t>include schools that organize around competence rather than seat time and others that enable more flexible scheduling that fits students’ individual needs rather than traditional academic periods and lockstep curriculum pacing. In addition, schools are beginning to incorporate online learning, which gives us the opportunity to extend the learning day, week, or year.</a:t>
            </a:r>
          </a:p>
          <a:p>
            <a:pPr marL="0" indent="0">
              <a:buNone/>
            </a:pPr>
            <a:endParaRPr lang="en-US" sz="1600" dirty="0"/>
          </a:p>
        </p:txBody>
      </p:sp>
    </p:spTree>
    <p:extLst>
      <p:ext uri="{BB962C8B-B14F-4D97-AF65-F5344CB8AC3E}">
        <p14:creationId xmlns:p14="http://schemas.microsoft.com/office/powerpoint/2010/main" val="23856363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From the US National Educational Technology </a:t>
            </a:r>
            <a:r>
              <a:rPr lang="en-US" dirty="0" smtClean="0"/>
              <a:t>Plan (2010)</a:t>
            </a:r>
            <a:endParaRPr lang="en-US" dirty="0"/>
          </a:p>
        </p:txBody>
      </p:sp>
      <p:sp>
        <p:nvSpPr>
          <p:cNvPr id="3" name="Content Placeholder 2"/>
          <p:cNvSpPr>
            <a:spLocks noGrp="1"/>
          </p:cNvSpPr>
          <p:nvPr>
            <p:ph idx="1"/>
          </p:nvPr>
        </p:nvSpPr>
        <p:spPr>
          <a:xfrm>
            <a:off x="457200" y="1371600"/>
            <a:ext cx="8229600" cy="5181600"/>
          </a:xfrm>
        </p:spPr>
        <p:txBody>
          <a:bodyPr>
            <a:noAutofit/>
          </a:bodyPr>
          <a:lstStyle/>
          <a:p>
            <a:pPr marL="0" indent="0">
              <a:buNone/>
            </a:pPr>
            <a:endParaRPr lang="en-US" sz="1600" dirty="0"/>
          </a:p>
          <a:p>
            <a:r>
              <a:rPr lang="en-US" sz="2400" dirty="0"/>
              <a:t>Online learning options should be provided to enable leveraging the best teaching and make high-quality course options available to all learners</a:t>
            </a:r>
            <a:r>
              <a:rPr lang="en-US" sz="2400" dirty="0" smtClean="0"/>
              <a:t>.</a:t>
            </a:r>
            <a:endParaRPr lang="en-US" sz="2400" dirty="0"/>
          </a:p>
          <a:p>
            <a:r>
              <a:rPr lang="en-US" sz="2400" dirty="0"/>
              <a:t>As online learning becomes an increasingly important part of our education system, we need to provide online and blended learning experiences that are more participatory and personalized and that embody best practices for engaging all students. </a:t>
            </a:r>
          </a:p>
          <a:p>
            <a:r>
              <a:rPr lang="en-US" sz="2400" dirty="0"/>
              <a:t>The use of online learning and combining offline and online learning to provide options for flexibility, additional learning time, and more effective use of the time allotted should be explored.</a:t>
            </a:r>
          </a:p>
          <a:p>
            <a:endParaRPr lang="en-US" sz="1600" dirty="0"/>
          </a:p>
        </p:txBody>
      </p:sp>
    </p:spTree>
    <p:extLst>
      <p:ext uri="{BB962C8B-B14F-4D97-AF65-F5344CB8AC3E}">
        <p14:creationId xmlns:p14="http://schemas.microsoft.com/office/powerpoint/2010/main" val="7032370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 educators, we need to realize</a:t>
            </a:r>
          </a:p>
        </p:txBody>
      </p:sp>
      <p:sp>
        <p:nvSpPr>
          <p:cNvPr id="3" name="Content Placeholder 2"/>
          <p:cNvSpPr>
            <a:spLocks noGrp="1"/>
          </p:cNvSpPr>
          <p:nvPr>
            <p:ph idx="1"/>
          </p:nvPr>
        </p:nvSpPr>
        <p:spPr/>
        <p:txBody>
          <a:bodyPr>
            <a:normAutofit fontScale="92500" lnSpcReduction="10000"/>
          </a:bodyPr>
          <a:lstStyle/>
          <a:p>
            <a:r>
              <a:rPr lang="en-US" dirty="0" smtClean="0"/>
              <a:t>“that </a:t>
            </a:r>
            <a:r>
              <a:rPr lang="en-US" dirty="0"/>
              <a:t>learning can </a:t>
            </a:r>
            <a:r>
              <a:rPr lang="en-US" dirty="0" smtClean="0"/>
              <a:t>(does) now </a:t>
            </a:r>
            <a:r>
              <a:rPr lang="en-US" dirty="0"/>
              <a:t>take place 24/7, with or without us, and </a:t>
            </a:r>
            <a:endParaRPr lang="en-US" dirty="0" smtClean="0"/>
          </a:p>
          <a:p>
            <a:pPr marL="0" indent="0">
              <a:buNone/>
            </a:pPr>
            <a:endParaRPr lang="en-US" dirty="0" smtClean="0"/>
          </a:p>
          <a:p>
            <a:r>
              <a:rPr lang="en-US" dirty="0" smtClean="0"/>
              <a:t>that </a:t>
            </a:r>
            <a:r>
              <a:rPr lang="en-US" dirty="0"/>
              <a:t>young people come to school knowing much more than we do in some areas. </a:t>
            </a:r>
            <a:endParaRPr lang="en-US" dirty="0" smtClean="0"/>
          </a:p>
          <a:p>
            <a:pPr marL="0" indent="0">
              <a:buNone/>
            </a:pPr>
            <a:endParaRPr lang="en-US" dirty="0" smtClean="0"/>
          </a:p>
          <a:p>
            <a:r>
              <a:rPr lang="en-US" dirty="0" smtClean="0"/>
              <a:t>They </a:t>
            </a:r>
            <a:r>
              <a:rPr lang="en-US" dirty="0"/>
              <a:t>have the potential to learn anything they want to learn at any time they want to learn it</a:t>
            </a:r>
            <a:r>
              <a:rPr lang="en-US" dirty="0" smtClean="0"/>
              <a:t>.”</a:t>
            </a:r>
          </a:p>
          <a:p>
            <a:pPr marL="457200" lvl="1" indent="0" algn="r">
              <a:buNone/>
            </a:pPr>
            <a:endParaRPr lang="en-US" sz="1600" dirty="0" smtClean="0"/>
          </a:p>
          <a:p>
            <a:pPr marL="457200" lvl="1" indent="0" algn="r">
              <a:buNone/>
            </a:pPr>
            <a:r>
              <a:rPr lang="en-US" sz="1600" dirty="0" smtClean="0"/>
              <a:t>From: </a:t>
            </a:r>
            <a:r>
              <a:rPr lang="en-US" sz="1600" dirty="0">
                <a:hlinkClick r:id="rId3"/>
              </a:rPr>
              <a:t>A Futuristic Vision for 21st Century </a:t>
            </a:r>
            <a:r>
              <a:rPr lang="en-US" sz="1600" dirty="0" smtClean="0">
                <a:hlinkClick r:id="rId3"/>
              </a:rPr>
              <a:t>Education  Sheryl </a:t>
            </a:r>
            <a:r>
              <a:rPr lang="en-US" sz="1600" dirty="0">
                <a:hlinkClick r:id="rId3"/>
              </a:rPr>
              <a:t>Nussbaum-Beach</a:t>
            </a:r>
            <a:endParaRPr lang="en-US" sz="1600" dirty="0"/>
          </a:p>
          <a:p>
            <a:pPr lvl="1"/>
            <a:endParaRPr lang="en-US" dirty="0"/>
          </a:p>
        </p:txBody>
      </p:sp>
    </p:spTree>
    <p:extLst>
      <p:ext uri="{BB962C8B-B14F-4D97-AF65-F5344CB8AC3E}">
        <p14:creationId xmlns:p14="http://schemas.microsoft.com/office/powerpoint/2010/main" val="12973834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u="sng" dirty="0" smtClean="0">
                <a:hlinkClick r:id="rId3"/>
              </a:rPr>
              <a:t>The </a:t>
            </a:r>
            <a:r>
              <a:rPr lang="en-US" u="sng" dirty="0">
                <a:hlinkClick r:id="rId3"/>
              </a:rPr>
              <a:t>Rise of K-12 Blended </a:t>
            </a:r>
            <a:r>
              <a:rPr lang="en-US" u="sng" dirty="0" smtClean="0">
                <a:hlinkClick r:id="rId3"/>
              </a:rPr>
              <a:t>Learning</a:t>
            </a:r>
            <a:endParaRPr lang="en-US" dirty="0"/>
          </a:p>
        </p:txBody>
      </p:sp>
      <p:sp>
        <p:nvSpPr>
          <p:cNvPr id="3" name="Content Placeholder 2"/>
          <p:cNvSpPr>
            <a:spLocks noGrp="1"/>
          </p:cNvSpPr>
          <p:nvPr>
            <p:ph idx="1"/>
          </p:nvPr>
        </p:nvSpPr>
        <p:spPr/>
        <p:txBody>
          <a:bodyPr/>
          <a:lstStyle/>
          <a:p>
            <a:pPr marL="0" indent="0">
              <a:buNone/>
            </a:pPr>
            <a:r>
              <a:rPr lang="en-US" b="1" dirty="0"/>
              <a:t>Blended learning is </a:t>
            </a:r>
            <a:endParaRPr lang="en-US" b="1" dirty="0" smtClean="0"/>
          </a:p>
          <a:p>
            <a:r>
              <a:rPr lang="en-US" b="1" dirty="0" smtClean="0"/>
              <a:t>any </a:t>
            </a:r>
            <a:r>
              <a:rPr lang="en-US" b="1" dirty="0"/>
              <a:t>time a student learns at least in part at </a:t>
            </a:r>
            <a:r>
              <a:rPr lang="en-US" b="1" dirty="0" smtClean="0"/>
              <a:t>a supervised </a:t>
            </a:r>
            <a:r>
              <a:rPr lang="en-US" b="1" dirty="0"/>
              <a:t>brick-and-mortar location away from home </a:t>
            </a:r>
            <a:endParaRPr lang="en-US" b="1" dirty="0" smtClean="0"/>
          </a:p>
          <a:p>
            <a:r>
              <a:rPr lang="en-US" b="1" i="1" dirty="0" smtClean="0"/>
              <a:t>and </a:t>
            </a:r>
            <a:r>
              <a:rPr lang="en-US" b="1" dirty="0"/>
              <a:t>at least </a:t>
            </a:r>
            <a:r>
              <a:rPr lang="en-US" b="1" dirty="0" smtClean="0"/>
              <a:t>in part </a:t>
            </a:r>
            <a:r>
              <a:rPr lang="en-US" b="1" dirty="0"/>
              <a:t>through online delivery with some element of student control </a:t>
            </a:r>
            <a:r>
              <a:rPr lang="en-US" b="1" dirty="0" smtClean="0"/>
              <a:t>overtime</a:t>
            </a:r>
            <a:r>
              <a:rPr lang="en-US" b="1" dirty="0"/>
              <a:t>, place, path, and/or pace.</a:t>
            </a:r>
            <a:endParaRPr lang="en-US" dirty="0"/>
          </a:p>
        </p:txBody>
      </p:sp>
    </p:spTree>
    <p:extLst>
      <p:ext uri="{BB962C8B-B14F-4D97-AF65-F5344CB8AC3E}">
        <p14:creationId xmlns:p14="http://schemas.microsoft.com/office/powerpoint/2010/main" val="34844688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and Predictions</a:t>
            </a:r>
            <a:endParaRPr lang="en-US" dirty="0"/>
          </a:p>
        </p:txBody>
      </p:sp>
      <p:pic>
        <p:nvPicPr>
          <p:cNvPr id="1026" name="Picture 2" descr="C:\Users\mbeadle\AppData\Local\Microsoft\Windows\Temporary Internet Files\Content.IE5\8T0F4KSM\MC900281004[1].wmf"/>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905000" y="1752600"/>
            <a:ext cx="5440249" cy="3221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74554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600200"/>
            <a:ext cx="8229600" cy="5029200"/>
          </a:xfrm>
        </p:spPr>
        <p:txBody>
          <a:bodyPr>
            <a:normAutofit/>
          </a:bodyPr>
          <a:lstStyle/>
          <a:p>
            <a:endParaRPr lang="en-US" dirty="0" smtClean="0"/>
          </a:p>
          <a:p>
            <a:endParaRPr lang="en-US" dirty="0"/>
          </a:p>
          <a:p>
            <a:endParaRPr lang="en-US" dirty="0" smtClean="0"/>
          </a:p>
          <a:p>
            <a:endParaRPr lang="en-US" dirty="0"/>
          </a:p>
          <a:p>
            <a:endParaRPr lang="en-US" dirty="0" smtClean="0"/>
          </a:p>
          <a:p>
            <a:pPr marL="0" indent="0">
              <a:buNone/>
            </a:pPr>
            <a:r>
              <a:rPr lang="en-US" dirty="0" smtClean="0"/>
              <a:t>“Future </a:t>
            </a:r>
            <a:r>
              <a:rPr lang="en-US" dirty="0"/>
              <a:t>education systems will be unleashed with the advent of a standardized rapid courseware-builder and a single-point global distribution system</a:t>
            </a:r>
            <a:r>
              <a:rPr lang="en-US" dirty="0" smtClean="0"/>
              <a:t>.”</a:t>
            </a:r>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52400"/>
            <a:ext cx="4648200" cy="455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0954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1000"/>
                                        <p:tgtEl>
                                          <p:spTgt spid="3">
                                            <p:txEl>
                                              <p:pRg st="5" end="5"/>
                                            </p:txEl>
                                          </p:spTgt>
                                        </p:tgtEl>
                                      </p:cBhvr>
                                    </p:animEffect>
                                    <p:anim calcmode="lin" valueType="num">
                                      <p:cBhvr>
                                        <p:cTn id="1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internet has changed everything</a:t>
            </a:r>
            <a:endParaRPr lang="en-US" dirty="0"/>
          </a:p>
        </p:txBody>
      </p:sp>
      <p:sp>
        <p:nvSpPr>
          <p:cNvPr id="3" name="Content Placeholder 2"/>
          <p:cNvSpPr>
            <a:spLocks noGrp="1"/>
          </p:cNvSpPr>
          <p:nvPr>
            <p:ph idx="1"/>
          </p:nvPr>
        </p:nvSpPr>
        <p:spPr/>
        <p:txBody>
          <a:bodyPr/>
          <a:lstStyle/>
          <a:p>
            <a:pPr marL="0" indent="0" algn="ctr">
              <a:buNone/>
            </a:pPr>
            <a:r>
              <a:rPr lang="en-US" sz="4000" b="1" dirty="0" smtClean="0"/>
              <a:t>“Within </a:t>
            </a:r>
            <a:r>
              <a:rPr lang="en-US" sz="4000" b="1" dirty="0"/>
              <a:t>the next ten years the global ubiquitous digital network will connect most of the world’s </a:t>
            </a:r>
            <a:r>
              <a:rPr lang="en-US" sz="4000" b="1" i="1" dirty="0"/>
              <a:t>people</a:t>
            </a:r>
            <a:r>
              <a:rPr lang="en-US" sz="4000" b="1" dirty="0"/>
              <a:t>, </a:t>
            </a:r>
            <a:r>
              <a:rPr lang="en-US" sz="4000" b="1" i="1" dirty="0"/>
              <a:t>places</a:t>
            </a:r>
            <a:r>
              <a:rPr lang="en-US" sz="4000" b="1" dirty="0"/>
              <a:t>, </a:t>
            </a:r>
            <a:r>
              <a:rPr lang="en-US" sz="4000" b="1" i="1" dirty="0"/>
              <a:t>information</a:t>
            </a:r>
            <a:r>
              <a:rPr lang="en-US" sz="4000" b="1" dirty="0"/>
              <a:t>, and </a:t>
            </a:r>
            <a:r>
              <a:rPr lang="en-US" sz="4000" b="1" i="1" dirty="0"/>
              <a:t>things</a:t>
            </a:r>
            <a:r>
              <a:rPr lang="en-US" sz="4000" b="1" dirty="0"/>
              <a:t>, which will fundamentally alter the way we </a:t>
            </a:r>
            <a:r>
              <a:rPr lang="en-US" sz="4000" b="1" i="1" dirty="0"/>
              <a:t>live</a:t>
            </a:r>
            <a:r>
              <a:rPr lang="en-US" sz="4000" b="1" dirty="0"/>
              <a:t>, </a:t>
            </a:r>
            <a:r>
              <a:rPr lang="en-US" sz="4000" b="1" i="1" dirty="0"/>
              <a:t>work</a:t>
            </a:r>
            <a:r>
              <a:rPr lang="en-US" sz="4000" b="1" dirty="0"/>
              <a:t>, </a:t>
            </a:r>
            <a:r>
              <a:rPr lang="en-US" sz="4000" b="1" i="1" dirty="0"/>
              <a:t>teach</a:t>
            </a:r>
            <a:r>
              <a:rPr lang="en-US" sz="4000" b="1" dirty="0"/>
              <a:t>, and </a:t>
            </a:r>
            <a:r>
              <a:rPr lang="en-US" sz="4000" b="1" i="1" dirty="0"/>
              <a:t>learn</a:t>
            </a:r>
            <a:r>
              <a:rPr lang="en-US" sz="4000" b="1" dirty="0"/>
              <a:t>.</a:t>
            </a:r>
            <a:r>
              <a:rPr lang="en-US" sz="4000" dirty="0"/>
              <a:t> </a:t>
            </a:r>
            <a:r>
              <a:rPr lang="en-US" sz="4000" dirty="0" smtClean="0"/>
              <a:t>“</a:t>
            </a:r>
          </a:p>
          <a:p>
            <a:pPr lvl="1"/>
            <a:r>
              <a:rPr lang="en-US" sz="2000" i="1" u="sng" dirty="0">
                <a:hlinkClick r:id="rId3"/>
              </a:rPr>
              <a:t>Anywhere: How Global Connectivity is Revolutionizing the Way We Do Business</a:t>
            </a:r>
            <a:r>
              <a:rPr lang="en-US" sz="2000" dirty="0"/>
              <a:t> (Emily Nagle Green). </a:t>
            </a:r>
            <a:r>
              <a:rPr lang="en-US" sz="2000" dirty="0" smtClean="0"/>
              <a:t> (summarized by Barrett Mosbacker)</a:t>
            </a:r>
            <a:endParaRPr lang="en-US" sz="2000" dirty="0"/>
          </a:p>
          <a:p>
            <a:endParaRPr lang="en-US" dirty="0"/>
          </a:p>
        </p:txBody>
      </p:sp>
    </p:spTree>
    <p:extLst>
      <p:ext uri="{BB962C8B-B14F-4D97-AF65-F5344CB8AC3E}">
        <p14:creationId xmlns:p14="http://schemas.microsoft.com/office/powerpoint/2010/main" val="3267084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Student thoughts on expected change</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284211252"/>
              </p:ext>
            </p:extLst>
          </p:nvPr>
        </p:nvGraphicFramePr>
        <p:xfrm>
          <a:off x="838200" y="1295400"/>
          <a:ext cx="7620000" cy="5334000"/>
        </p:xfrm>
        <a:graphic>
          <a:graphicData uri="http://schemas.openxmlformats.org/drawingml/2006/table">
            <a:tbl>
              <a:tblPr firstRow="1" firstCol="1" bandRow="1">
                <a:tableStyleId>{5C22544A-7EE6-4342-B048-85BDC9FD1C3A}</a:tableStyleId>
              </a:tblPr>
              <a:tblGrid>
                <a:gridCol w="7620000"/>
              </a:tblGrid>
              <a:tr h="1230923">
                <a:tc>
                  <a:txBody>
                    <a:bodyPr/>
                    <a:lstStyle/>
                    <a:p>
                      <a:pPr marL="0" marR="0">
                        <a:lnSpc>
                          <a:spcPct val="115000"/>
                        </a:lnSpc>
                        <a:spcBef>
                          <a:spcPts val="0"/>
                        </a:spcBef>
                        <a:spcAft>
                          <a:spcPts val="0"/>
                        </a:spcAft>
                      </a:pPr>
                      <a:r>
                        <a:rPr lang="en-US" sz="2000" dirty="0">
                          <a:effectLst/>
                        </a:rPr>
                        <a:t>  I think it will be almost the same, but with a more advanced use of online classes. There will be many more computers for use for the online classes.</a:t>
                      </a:r>
                      <a:endParaRPr lang="en-US" sz="2000" dirty="0">
                        <a:effectLst/>
                        <a:latin typeface="Calibri"/>
                        <a:ea typeface="Calibri"/>
                        <a:cs typeface="Times New Roman"/>
                      </a:endParaRPr>
                    </a:p>
                  </a:txBody>
                  <a:tcPr marL="68580" marR="68580" marT="0" marB="0"/>
                </a:tc>
              </a:tr>
              <a:tr h="820615">
                <a:tc>
                  <a:txBody>
                    <a:bodyPr/>
                    <a:lstStyle/>
                    <a:p>
                      <a:pPr marL="0" marR="0">
                        <a:lnSpc>
                          <a:spcPct val="115000"/>
                        </a:lnSpc>
                        <a:spcBef>
                          <a:spcPts val="0"/>
                        </a:spcBef>
                        <a:spcAft>
                          <a:spcPts val="0"/>
                        </a:spcAft>
                      </a:pPr>
                      <a:r>
                        <a:rPr lang="en-US" sz="2000" dirty="0">
                          <a:effectLst/>
                        </a:rPr>
                        <a:t>  I think there will be more online learning by the year 2015. Teachers will become more of assistants rather than instructors. </a:t>
                      </a:r>
                      <a:endParaRPr lang="en-US" sz="2000" dirty="0">
                        <a:effectLst/>
                        <a:latin typeface="Calibri"/>
                        <a:ea typeface="Calibri"/>
                        <a:cs typeface="Times New Roman"/>
                      </a:endParaRPr>
                    </a:p>
                  </a:txBody>
                  <a:tcPr marL="68580" marR="68580" marT="0" marB="0"/>
                </a:tc>
              </a:tr>
              <a:tr h="3282462">
                <a:tc>
                  <a:txBody>
                    <a:bodyPr/>
                    <a:lstStyle/>
                    <a:p>
                      <a:pPr marL="0" marR="0">
                        <a:lnSpc>
                          <a:spcPct val="115000"/>
                        </a:lnSpc>
                        <a:spcBef>
                          <a:spcPts val="0"/>
                        </a:spcBef>
                        <a:spcAft>
                          <a:spcPts val="0"/>
                        </a:spcAft>
                      </a:pPr>
                      <a:r>
                        <a:rPr lang="en-US" sz="2000" dirty="0">
                          <a:effectLst/>
                        </a:rPr>
                        <a:t>  Many people say that in the future, we will have this cyberschool where students interact with teacher and others just through the computer. However, I think the actual "normal" schools will still exist in the future, because even though school is designed for working and learning, it is one of the main things that helps people to become a leader, understand others, and work with a variety of people. However, I do believe that there will be more laptops or devices like Ipads where students will be able to take notes right there.</a:t>
                      </a:r>
                      <a:endParaRPr lang="en-US" sz="20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2148284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Disrupting </a:t>
            </a:r>
            <a:r>
              <a:rPr lang="en-US" sz="3600" b="1" dirty="0" smtClean="0"/>
              <a:t>Class: </a:t>
            </a:r>
            <a:r>
              <a:rPr lang="en-US" sz="3600" b="1" dirty="0"/>
              <a:t>How Disruptive Innovation Will Change the Way the World Learns</a:t>
            </a:r>
            <a:endParaRPr lang="en-US" sz="3600" dirty="0"/>
          </a:p>
        </p:txBody>
      </p:sp>
      <p:sp>
        <p:nvSpPr>
          <p:cNvPr id="3" name="Content Placeholder 2"/>
          <p:cNvSpPr>
            <a:spLocks noGrp="1"/>
          </p:cNvSpPr>
          <p:nvPr>
            <p:ph idx="1"/>
          </p:nvPr>
        </p:nvSpPr>
        <p:spPr/>
        <p:txBody>
          <a:bodyPr>
            <a:normAutofit lnSpcReduction="10000"/>
          </a:bodyPr>
          <a:lstStyle/>
          <a:p>
            <a:r>
              <a:rPr lang="en-US" dirty="0"/>
              <a:t>Customized learning will help many </a:t>
            </a:r>
          </a:p>
          <a:p>
            <a:pPr marL="0" indent="0">
              <a:buNone/>
            </a:pPr>
            <a:r>
              <a:rPr lang="en-US" dirty="0"/>
              <a:t> </a:t>
            </a:r>
            <a:r>
              <a:rPr lang="en-US" dirty="0" smtClean="0"/>
              <a:t>           more </a:t>
            </a:r>
            <a:r>
              <a:rPr lang="en-US" dirty="0"/>
              <a:t>students succeed in school </a:t>
            </a:r>
          </a:p>
          <a:p>
            <a:r>
              <a:rPr lang="en-US" dirty="0"/>
              <a:t>Student-centric classrooms will increase the demand for new technology </a:t>
            </a:r>
          </a:p>
          <a:p>
            <a:r>
              <a:rPr lang="en-US" dirty="0"/>
              <a:t>Computers must be disruptively deployed to every student </a:t>
            </a:r>
          </a:p>
          <a:p>
            <a:r>
              <a:rPr lang="en-US" dirty="0"/>
              <a:t>Disruptive innovation can circumvent roadblocks that have prevented other attempts at school reform </a:t>
            </a:r>
          </a:p>
          <a:p>
            <a:pPr marL="0" indent="0">
              <a:buNone/>
            </a:pPr>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2850" y="1143000"/>
            <a:ext cx="15240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97663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88538" y="533400"/>
            <a:ext cx="4171269" cy="5592763"/>
          </a:xfrm>
        </p:spPr>
      </p:pic>
    </p:spTree>
    <p:extLst>
      <p:ext uri="{BB962C8B-B14F-4D97-AF65-F5344CB8AC3E}">
        <p14:creationId xmlns:p14="http://schemas.microsoft.com/office/powerpoint/2010/main" val="32484352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endParaRPr lang="en-US" dirty="0"/>
          </a:p>
          <a:p>
            <a:pPr marL="0" indent="0">
              <a:buNone/>
            </a:pPr>
            <a:r>
              <a:rPr lang="en-US" dirty="0"/>
              <a:t> </a:t>
            </a:r>
          </a:p>
          <a:p>
            <a:endParaRPr lang="en-US" u="sng" dirty="0" smtClean="0">
              <a:hlinkClick r:id="rId3"/>
            </a:endParaRPr>
          </a:p>
          <a:p>
            <a:endParaRPr lang="en-US" u="sng" dirty="0">
              <a:hlinkClick r:id="rId3"/>
            </a:endParaRPr>
          </a:p>
          <a:p>
            <a:endParaRPr lang="en-US" u="sng" dirty="0" smtClean="0">
              <a:hlinkClick r:id="rId3"/>
            </a:endParaRPr>
          </a:p>
          <a:p>
            <a:pPr marL="0" indent="0">
              <a:buNone/>
            </a:pPr>
            <a:endParaRPr lang="en-US" u="sng" dirty="0" smtClean="0">
              <a:hlinkClick r:id="rId3"/>
            </a:endParaRPr>
          </a:p>
          <a:p>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7152"/>
            <a:ext cx="7467600" cy="6875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4390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
            </a:r>
            <a:br>
              <a:rPr lang="en-US" b="1" dirty="0"/>
            </a:br>
            <a:r>
              <a:rPr lang="en-US" b="1" dirty="0" smtClean="0">
                <a:hlinkClick r:id="rId3"/>
              </a:rPr>
              <a:t>The </a:t>
            </a:r>
            <a:r>
              <a:rPr lang="en-US" b="1" dirty="0">
                <a:hlinkClick r:id="rId3"/>
              </a:rPr>
              <a:t>Pivot to Digital Learning: 40 </a:t>
            </a:r>
            <a:r>
              <a:rPr lang="en-US" b="1" dirty="0" smtClean="0">
                <a:hlinkClick r:id="rId3"/>
              </a:rPr>
              <a:t>Predictions</a:t>
            </a:r>
            <a:r>
              <a:rPr lang="en-US" b="1" dirty="0" smtClean="0"/>
              <a:t>-10 years (9 now)</a:t>
            </a:r>
            <a:r>
              <a:rPr lang="en-US" dirty="0"/>
              <a:t/>
            </a:r>
            <a:br>
              <a:rPr lang="en-US" dirty="0"/>
            </a:br>
            <a:endParaRPr lang="en-US" dirty="0"/>
          </a:p>
        </p:txBody>
      </p:sp>
      <p:sp>
        <p:nvSpPr>
          <p:cNvPr id="9" name="Content Placeholder 8"/>
          <p:cNvSpPr>
            <a:spLocks noGrp="1"/>
          </p:cNvSpPr>
          <p:nvPr>
            <p:ph idx="1"/>
          </p:nvPr>
        </p:nvSpPr>
        <p:spPr/>
        <p:txBody>
          <a:bodyPr/>
          <a:lstStyle/>
          <a:p>
            <a:pPr marL="0" indent="0">
              <a:buNone/>
            </a:pPr>
            <a:endParaRPr lang="en-US" dirty="0"/>
          </a:p>
          <a:p>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3019904420"/>
              </p:ext>
            </p:extLst>
          </p:nvPr>
        </p:nvGraphicFramePr>
        <p:xfrm>
          <a:off x="457200" y="1600200"/>
          <a:ext cx="8534400" cy="5369860"/>
        </p:xfrm>
        <a:graphic>
          <a:graphicData uri="http://schemas.openxmlformats.org/drawingml/2006/table">
            <a:tbl>
              <a:tblPr firstRow="1" firstCol="1" bandRow="1">
                <a:tableStyleId>{5C22544A-7EE6-4342-B048-85BDC9FD1C3A}</a:tableStyleId>
              </a:tblPr>
              <a:tblGrid>
                <a:gridCol w="8534400"/>
              </a:tblGrid>
              <a:tr h="618565">
                <a:tc>
                  <a:txBody>
                    <a:bodyPr/>
                    <a:lstStyle/>
                    <a:p>
                      <a:pPr marL="0" marR="0">
                        <a:spcBef>
                          <a:spcPts val="0"/>
                        </a:spcBef>
                        <a:spcAft>
                          <a:spcPts val="0"/>
                        </a:spcAft>
                      </a:pPr>
                      <a:r>
                        <a:rPr lang="en-US" sz="1800" dirty="0">
                          <a:effectLst/>
                        </a:rPr>
                        <a:t>With nearly a decade of data, second-generation recommendation engines will drive tutoring applications </a:t>
                      </a:r>
                      <a:r>
                        <a:rPr lang="en-US" sz="1800" dirty="0" smtClean="0">
                          <a:effectLst/>
                        </a:rPr>
                        <a:t>that are more </a:t>
                      </a:r>
                      <a:r>
                        <a:rPr lang="en-US" sz="1800" dirty="0">
                          <a:effectLst/>
                        </a:rPr>
                        <a:t>effective than one-on-one tutoring.</a:t>
                      </a:r>
                      <a:endParaRPr lang="en-US" sz="1600" dirty="0">
                        <a:effectLst/>
                        <a:latin typeface="Calibri"/>
                        <a:ea typeface="Calibri"/>
                      </a:endParaRPr>
                    </a:p>
                  </a:txBody>
                  <a:tcPr marL="0" marR="0" marT="0" marB="0"/>
                </a:tc>
              </a:tr>
              <a:tr h="309283">
                <a:tc>
                  <a:txBody>
                    <a:bodyPr/>
                    <a:lstStyle/>
                    <a:p>
                      <a:pPr marL="0" marR="0">
                        <a:spcBef>
                          <a:spcPts val="0"/>
                        </a:spcBef>
                        <a:spcAft>
                          <a:spcPts val="0"/>
                        </a:spcAft>
                      </a:pPr>
                      <a:endParaRPr lang="en-US" sz="1800" dirty="0" smtClean="0">
                        <a:effectLst/>
                      </a:endParaRPr>
                    </a:p>
                    <a:p>
                      <a:pPr marL="0" marR="0">
                        <a:spcBef>
                          <a:spcPts val="0"/>
                        </a:spcBef>
                        <a:spcAft>
                          <a:spcPts val="0"/>
                        </a:spcAft>
                      </a:pPr>
                      <a:r>
                        <a:rPr lang="en-US" sz="1800" dirty="0" smtClean="0">
                          <a:effectLst/>
                        </a:rPr>
                        <a:t>Most </a:t>
                      </a:r>
                      <a:r>
                        <a:rPr lang="en-US" sz="1800" dirty="0">
                          <a:effectLst/>
                        </a:rPr>
                        <a:t>high school students will do most of their learning online and will attend a blended school</a:t>
                      </a:r>
                      <a:r>
                        <a:rPr lang="en-US" sz="1800" dirty="0" smtClean="0">
                          <a:effectLst/>
                        </a:rPr>
                        <a:t>.</a:t>
                      </a:r>
                    </a:p>
                    <a:p>
                      <a:pPr marL="0" marR="0">
                        <a:spcBef>
                          <a:spcPts val="0"/>
                        </a:spcBef>
                        <a:spcAft>
                          <a:spcPts val="0"/>
                        </a:spcAft>
                      </a:pPr>
                      <a:endParaRPr lang="en-US" sz="1600" dirty="0">
                        <a:effectLst/>
                        <a:latin typeface="Calibri"/>
                        <a:ea typeface="Calibri"/>
                      </a:endParaRPr>
                    </a:p>
                  </a:txBody>
                  <a:tcPr marL="0" marR="0" marT="0" marB="0"/>
                </a:tc>
              </a:tr>
              <a:tr h="618565">
                <a:tc>
                  <a:txBody>
                    <a:bodyPr/>
                    <a:lstStyle/>
                    <a:p>
                      <a:pPr marL="0" marR="0">
                        <a:spcBef>
                          <a:spcPts val="0"/>
                        </a:spcBef>
                        <a:spcAft>
                          <a:spcPts val="0"/>
                        </a:spcAft>
                      </a:pPr>
                      <a:r>
                        <a:rPr lang="en-US" sz="1800" dirty="0">
                          <a:effectLst/>
                        </a:rPr>
                        <a:t>More than one-third of all learning professionals will be in roles that do not exist today; more than 10% will be in organizations that do not exist today</a:t>
                      </a:r>
                      <a:r>
                        <a:rPr lang="en-US" sz="1800" dirty="0" smtClean="0">
                          <a:effectLst/>
                        </a:rPr>
                        <a:t>.</a:t>
                      </a:r>
                    </a:p>
                    <a:p>
                      <a:pPr marL="0" marR="0">
                        <a:spcBef>
                          <a:spcPts val="0"/>
                        </a:spcBef>
                        <a:spcAft>
                          <a:spcPts val="0"/>
                        </a:spcAft>
                      </a:pPr>
                      <a:endParaRPr lang="en-US" sz="1600" dirty="0">
                        <a:effectLst/>
                        <a:latin typeface="Calibri"/>
                        <a:ea typeface="Calibri"/>
                      </a:endParaRPr>
                    </a:p>
                  </a:txBody>
                  <a:tcPr marL="0" marR="0" marT="0" marB="0"/>
                </a:tc>
              </a:tr>
              <a:tr h="618565">
                <a:tc>
                  <a:txBody>
                    <a:bodyPr/>
                    <a:lstStyle/>
                    <a:p>
                      <a:pPr marL="0" marR="0">
                        <a:spcBef>
                          <a:spcPts val="0"/>
                        </a:spcBef>
                        <a:spcAft>
                          <a:spcPts val="0"/>
                        </a:spcAft>
                      </a:pPr>
                      <a:r>
                        <a:rPr lang="en-US" sz="1800" dirty="0">
                          <a:effectLst/>
                        </a:rPr>
                        <a:t>The higher ed funding bubble will burst, and free and low-cost higher education alternatives will displace a significant portion of third tier higher education</a:t>
                      </a:r>
                      <a:r>
                        <a:rPr lang="en-US" sz="1800" dirty="0" smtClean="0">
                          <a:effectLst/>
                        </a:rPr>
                        <a:t>.</a:t>
                      </a:r>
                    </a:p>
                    <a:p>
                      <a:pPr marL="0" marR="0">
                        <a:spcBef>
                          <a:spcPts val="0"/>
                        </a:spcBef>
                        <a:spcAft>
                          <a:spcPts val="0"/>
                        </a:spcAft>
                      </a:pPr>
                      <a:endParaRPr lang="en-US" sz="1600" dirty="0">
                        <a:effectLst/>
                        <a:latin typeface="Calibri"/>
                        <a:ea typeface="Calibri"/>
                      </a:endParaRPr>
                    </a:p>
                  </a:txBody>
                  <a:tcPr marL="0" marR="0" marT="0" marB="0"/>
                </a:tc>
              </a:tr>
              <a:tr h="618565">
                <a:tc>
                  <a:txBody>
                    <a:bodyPr/>
                    <a:lstStyle/>
                    <a:p>
                      <a:pPr marL="0" marR="0">
                        <a:spcBef>
                          <a:spcPts val="0"/>
                        </a:spcBef>
                        <a:spcAft>
                          <a:spcPts val="0"/>
                        </a:spcAft>
                      </a:pPr>
                      <a:r>
                        <a:rPr lang="en-US" sz="1800" dirty="0">
                          <a:effectLst/>
                        </a:rPr>
                        <a:t>Informal certification systems—portfolio and references—and a “show-me-what-you-have-done-lately” culture will displace some formal technical certification programs.</a:t>
                      </a:r>
                      <a:endParaRPr lang="en-US" sz="1600" dirty="0">
                        <a:effectLst/>
                        <a:latin typeface="Calibri"/>
                        <a:ea typeface="Calibri"/>
                      </a:endParaRPr>
                    </a:p>
                  </a:txBody>
                  <a:tcPr marL="0" marR="0" marT="0" marB="0"/>
                </a:tc>
              </a:tr>
              <a:tr h="0">
                <a:tc>
                  <a:txBody>
                    <a:bodyPr/>
                    <a:lstStyle/>
                    <a:p>
                      <a:pPr marL="0" marR="0">
                        <a:spcBef>
                          <a:spcPts val="0"/>
                        </a:spcBef>
                        <a:spcAft>
                          <a:spcPts val="0"/>
                        </a:spcAft>
                      </a:pPr>
                      <a:endParaRPr lang="en-US" sz="1600" dirty="0">
                        <a:effectLst/>
                        <a:latin typeface="Calibri"/>
                        <a:ea typeface="Calibri"/>
                      </a:endParaRPr>
                    </a:p>
                  </a:txBody>
                  <a:tcPr marL="0" marR="0" marT="0" marB="0"/>
                </a:tc>
              </a:tr>
              <a:tr h="618565">
                <a:tc>
                  <a:txBody>
                    <a:bodyPr/>
                    <a:lstStyle/>
                    <a:p>
                      <a:pPr marL="0" marR="0">
                        <a:spcBef>
                          <a:spcPts val="0"/>
                        </a:spcBef>
                        <a:spcAft>
                          <a:spcPts val="0"/>
                        </a:spcAft>
                      </a:pPr>
                      <a:r>
                        <a:rPr lang="en-US" sz="1800" dirty="0">
                          <a:effectLst/>
                        </a:rPr>
                        <a:t>Many schools (maybe a fifth) will exhibit a new learner-teacher compact, featuring self-directed learning, peer tutoring, and brokered career/community connections.</a:t>
                      </a:r>
                      <a:endParaRPr lang="en-US" sz="1600" dirty="0">
                        <a:effectLst/>
                        <a:latin typeface="Calibri"/>
                        <a:ea typeface="Calibri"/>
                      </a:endParaRPr>
                    </a:p>
                  </a:txBody>
                  <a:tcPr marL="0" marR="0" marT="0" marB="0"/>
                </a:tc>
              </a:tr>
              <a:tr h="618565">
                <a:tc>
                  <a:txBody>
                    <a:bodyPr/>
                    <a:lstStyle/>
                    <a:p>
                      <a:pPr marL="0" marR="0">
                        <a:spcBef>
                          <a:spcPts val="0"/>
                        </a:spcBef>
                        <a:spcAft>
                          <a:spcPts val="0"/>
                        </a:spcAft>
                      </a:pPr>
                      <a:endParaRPr lang="en-US" sz="1600" dirty="0">
                        <a:effectLst/>
                        <a:latin typeface="Calibri"/>
                        <a:ea typeface="Calibri"/>
                      </a:endParaRPr>
                    </a:p>
                  </a:txBody>
                  <a:tcPr marL="0" marR="0" marT="0" marB="0"/>
                </a:tc>
              </a:tr>
            </a:tbl>
          </a:graphicData>
        </a:graphic>
      </p:graphicFrame>
    </p:spTree>
    <p:extLst>
      <p:ext uri="{BB962C8B-B14F-4D97-AF65-F5344CB8AC3E}">
        <p14:creationId xmlns:p14="http://schemas.microsoft.com/office/powerpoint/2010/main" val="11799216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hlinkClick r:id="rId3"/>
              </a:rPr>
              <a:t>The Pivot to Digital Learning: 40 Predictions</a:t>
            </a:r>
            <a:r>
              <a:rPr lang="en-US" b="1" dirty="0"/>
              <a:t>-10 years (9 now</a:t>
            </a:r>
            <a:r>
              <a:rPr lang="en-US" b="1" dirty="0" smtClean="0"/>
              <a:t>) (p.2)</a:t>
            </a:r>
            <a:endParaRPr lang="en-US" dirty="0"/>
          </a:p>
        </p:txBody>
      </p:sp>
      <p:sp>
        <p:nvSpPr>
          <p:cNvPr id="3" name="Content Placeholder 2"/>
          <p:cNvSpPr>
            <a:spLocks noGrp="1"/>
          </p:cNvSpPr>
          <p:nvPr>
            <p:ph idx="1"/>
          </p:nvPr>
        </p:nvSpPr>
        <p:spPr>
          <a:xfrm>
            <a:off x="457200" y="1600200"/>
            <a:ext cx="8229600" cy="5105400"/>
          </a:xfrm>
        </p:spPr>
        <p:txBody>
          <a:bodyPr>
            <a:normAutofit fontScale="77500" lnSpcReduction="20000"/>
          </a:bodyPr>
          <a:lstStyle/>
          <a:p>
            <a:pPr fontAlgn="t"/>
            <a:r>
              <a:rPr lang="en-US" sz="3600" b="1" dirty="0"/>
              <a:t>Blended high-tech/high-touch school models in every urban area will leverage community resources, including museums, theaters, and parks</a:t>
            </a:r>
            <a:r>
              <a:rPr lang="en-US" sz="3600" b="1" dirty="0" smtClean="0"/>
              <a:t>.</a:t>
            </a:r>
          </a:p>
          <a:p>
            <a:pPr marL="0" indent="0" fontAlgn="t">
              <a:buNone/>
            </a:pPr>
            <a:endParaRPr lang="en-US" sz="3600" b="1" dirty="0">
              <a:ea typeface="Calibri"/>
            </a:endParaRPr>
          </a:p>
          <a:p>
            <a:pPr fontAlgn="t"/>
            <a:r>
              <a:rPr lang="en-US" sz="3600" b="1" dirty="0" smtClean="0"/>
              <a:t>As </a:t>
            </a:r>
            <a:r>
              <a:rPr lang="en-US" sz="3600" b="1" dirty="0"/>
              <a:t>online options expand, a three-year </a:t>
            </a:r>
            <a:r>
              <a:rPr lang="en-US" sz="3600" b="1" dirty="0" smtClean="0"/>
              <a:t>high school </a:t>
            </a:r>
            <a:r>
              <a:rPr lang="en-US" sz="3600" b="1" dirty="0"/>
              <a:t>experience including college credit will be common. Early college pathways to degrees/certifications in emerging industry clusters will be common</a:t>
            </a:r>
            <a:r>
              <a:rPr lang="en-US" sz="3600" b="1" dirty="0" smtClean="0"/>
              <a:t>.</a:t>
            </a:r>
          </a:p>
          <a:p>
            <a:pPr marL="0" indent="0" fontAlgn="t">
              <a:buNone/>
            </a:pPr>
            <a:endParaRPr lang="en-US" sz="3600" b="1" dirty="0"/>
          </a:p>
          <a:p>
            <a:pPr fontAlgn="t"/>
            <a:r>
              <a:rPr lang="en-US" sz="3600" b="1" dirty="0" smtClean="0"/>
              <a:t>Low-cost </a:t>
            </a:r>
            <a:r>
              <a:rPr lang="en-US" sz="3600" b="1" dirty="0"/>
              <a:t>private schools will serve more than 100 million students in India, China, and Africa. Most will use low-cost mobile learning technology.</a:t>
            </a:r>
          </a:p>
          <a:p>
            <a:endParaRPr lang="en-US" dirty="0"/>
          </a:p>
        </p:txBody>
      </p:sp>
    </p:spTree>
    <p:extLst>
      <p:ext uri="{BB962C8B-B14F-4D97-AF65-F5344CB8AC3E}">
        <p14:creationId xmlns:p14="http://schemas.microsoft.com/office/powerpoint/2010/main" val="38507669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Schools of the Future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Personalized</a:t>
            </a:r>
          </a:p>
          <a:p>
            <a:pPr lvl="1"/>
            <a:r>
              <a:rPr lang="en-US" dirty="0" smtClean="0"/>
              <a:t>You will learn what you need to know, when you need to know it, in a way you learn best, at a pace you select</a:t>
            </a:r>
          </a:p>
          <a:p>
            <a:r>
              <a:rPr lang="en-US" dirty="0" smtClean="0"/>
              <a:t>Gaming and Simulations will be common</a:t>
            </a:r>
          </a:p>
          <a:p>
            <a:r>
              <a:rPr lang="en-US" dirty="0" smtClean="0"/>
              <a:t>PS-20 models will be the norm</a:t>
            </a:r>
          </a:p>
          <a:p>
            <a:r>
              <a:rPr lang="en-US" dirty="0" smtClean="0"/>
              <a:t>Methods of Student Spiritual Formation will change</a:t>
            </a:r>
          </a:p>
          <a:p>
            <a:r>
              <a:rPr lang="en-US" dirty="0" smtClean="0"/>
              <a:t>What is best for students will reign</a:t>
            </a:r>
          </a:p>
          <a:p>
            <a:r>
              <a:rPr lang="en-US" dirty="0" smtClean="0"/>
              <a:t>Flexibility will be the norm </a:t>
            </a:r>
          </a:p>
          <a:p>
            <a:endParaRPr lang="en-US" dirty="0" smtClean="0"/>
          </a:p>
        </p:txBody>
      </p:sp>
    </p:spTree>
    <p:extLst>
      <p:ext uri="{BB962C8B-B14F-4D97-AF65-F5344CB8AC3E}">
        <p14:creationId xmlns:p14="http://schemas.microsoft.com/office/powerpoint/2010/main" val="25448364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a:t>
            </a:r>
            <a:r>
              <a:rPr lang="en-US" dirty="0" smtClean="0"/>
              <a:t>e </a:t>
            </a:r>
            <a:r>
              <a:rPr lang="en-US" dirty="0"/>
              <a:t>will see education transition from</a:t>
            </a:r>
          </a:p>
        </p:txBody>
      </p:sp>
      <p:sp>
        <p:nvSpPr>
          <p:cNvPr id="3" name="Content Placeholder 2"/>
          <p:cNvSpPr>
            <a:spLocks noGrp="1"/>
          </p:cNvSpPr>
          <p:nvPr>
            <p:ph idx="1"/>
          </p:nvPr>
        </p:nvSpPr>
        <p:spPr/>
        <p:txBody>
          <a:bodyPr>
            <a:normAutofit/>
          </a:bodyPr>
          <a:lstStyle/>
          <a:p>
            <a:r>
              <a:rPr lang="en-US" dirty="0"/>
              <a:t>Teacher-centric to learning-centric</a:t>
            </a:r>
          </a:p>
          <a:p>
            <a:r>
              <a:rPr lang="en-US" dirty="0"/>
              <a:t>Classroom-based teaching to anyplace, anytime learning</a:t>
            </a:r>
          </a:p>
          <a:p>
            <a:r>
              <a:rPr lang="en-US" dirty="0"/>
              <a:t>Mandated courses to hyper-individualized learning</a:t>
            </a:r>
          </a:p>
          <a:p>
            <a:r>
              <a:rPr lang="en-US" dirty="0"/>
              <a:t>A general population of consumers to a growing population of producers</a:t>
            </a:r>
          </a:p>
          <a:p>
            <a:pPr marL="0" indent="0" algn="r">
              <a:buNone/>
            </a:pPr>
            <a:r>
              <a:rPr lang="en-US" dirty="0"/>
              <a:t>		</a:t>
            </a:r>
            <a:r>
              <a:rPr lang="en-US" sz="2000" dirty="0"/>
              <a:t>Thomas </a:t>
            </a:r>
            <a:r>
              <a:rPr lang="en-US" sz="2000" dirty="0" smtClean="0"/>
              <a:t>Frey</a:t>
            </a:r>
            <a:endParaRPr lang="en-US" sz="2000" dirty="0"/>
          </a:p>
        </p:txBody>
      </p:sp>
    </p:spTree>
    <p:extLst>
      <p:ext uri="{BB962C8B-B14F-4D97-AF65-F5344CB8AC3E}">
        <p14:creationId xmlns:p14="http://schemas.microsoft.com/office/powerpoint/2010/main" val="31152071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hlinkClick r:id="rId3"/>
              </a:rPr>
              <a:t>ISM</a:t>
            </a:r>
            <a:r>
              <a:rPr lang="en-US" dirty="0">
                <a:hlinkClick r:id="rId3"/>
              </a:rPr>
              <a:t>’</a:t>
            </a:r>
            <a:r>
              <a:rPr lang="en-US" b="1" dirty="0">
                <a:hlinkClick r:id="rId3"/>
              </a:rPr>
              <a:t>s 20 Success </a:t>
            </a:r>
            <a:r>
              <a:rPr lang="en-US" b="1" dirty="0" smtClean="0">
                <a:hlinkClick r:id="rId3"/>
              </a:rPr>
              <a:t>Predictors</a:t>
            </a:r>
            <a:br>
              <a:rPr lang="en-US" b="1" dirty="0" smtClean="0">
                <a:hlinkClick r:id="rId3"/>
              </a:rPr>
            </a:br>
            <a:r>
              <a:rPr lang="en-US" b="1" dirty="0" smtClean="0">
                <a:hlinkClick r:id="rId3"/>
              </a:rPr>
              <a:t>for the 21</a:t>
            </a:r>
            <a:r>
              <a:rPr lang="en-US" b="1" baseline="30000" dirty="0" smtClean="0">
                <a:hlinkClick r:id="rId3"/>
              </a:rPr>
              <a:t>st</a:t>
            </a:r>
            <a:r>
              <a:rPr lang="en-US" b="1" dirty="0">
                <a:hlinkClick r:id="rId3"/>
              </a:rPr>
              <a:t> </a:t>
            </a:r>
            <a:r>
              <a:rPr lang="en-US" b="1" dirty="0" smtClean="0">
                <a:hlinkClick r:id="rId3"/>
              </a:rPr>
              <a:t>Century</a:t>
            </a:r>
            <a:r>
              <a:rPr lang="en-US" dirty="0" smtClean="0">
                <a:hlinkClick r:id="rId3"/>
              </a:rPr>
              <a:t> </a:t>
            </a:r>
            <a:endParaRPr lang="en-US" dirty="0"/>
          </a:p>
        </p:txBody>
      </p:sp>
      <p:sp>
        <p:nvSpPr>
          <p:cNvPr id="3" name="Content Placeholder 2"/>
          <p:cNvSpPr>
            <a:spLocks noGrp="1"/>
          </p:cNvSpPr>
          <p:nvPr>
            <p:ph idx="1"/>
          </p:nvPr>
        </p:nvSpPr>
        <p:spPr/>
        <p:txBody>
          <a:bodyPr>
            <a:normAutofit fontScale="92500"/>
          </a:bodyPr>
          <a:lstStyle/>
          <a:p>
            <a:r>
              <a:rPr lang="en-US" dirty="0"/>
              <a:t>The “success-look” of strong private-independent schools in the new century will become substantially different </a:t>
            </a:r>
            <a:r>
              <a:rPr lang="en-US" dirty="0" smtClean="0"/>
              <a:t>from that </a:t>
            </a:r>
            <a:r>
              <a:rPr lang="en-US" dirty="0"/>
              <a:t>of successful schools in the 20th. </a:t>
            </a:r>
            <a:endParaRPr lang="en-US" dirty="0" smtClean="0"/>
          </a:p>
          <a:p>
            <a:pPr marL="0" indent="0">
              <a:buNone/>
            </a:pPr>
            <a:endParaRPr lang="en-US" dirty="0" smtClean="0"/>
          </a:p>
          <a:p>
            <a:r>
              <a:rPr lang="en-US" dirty="0"/>
              <a:t>In the 21st century, ISM expects successful private-independent schools to make radical changes in both structure </a:t>
            </a:r>
            <a:r>
              <a:rPr lang="en-US" dirty="0" smtClean="0"/>
              <a:t>and function </a:t>
            </a:r>
            <a:r>
              <a:rPr lang="en-US" dirty="0"/>
              <a:t>in order to achieve and sustain stability and excellence.</a:t>
            </a:r>
          </a:p>
        </p:txBody>
      </p:sp>
    </p:spTree>
    <p:extLst>
      <p:ext uri="{BB962C8B-B14F-4D97-AF65-F5344CB8AC3E}">
        <p14:creationId xmlns:p14="http://schemas.microsoft.com/office/powerpoint/2010/main" val="70682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Sydney Centre for Innovation in Learning</a:t>
            </a:r>
          </a:p>
        </p:txBody>
      </p:sp>
      <p:sp>
        <p:nvSpPr>
          <p:cNvPr id="3" name="Content Placeholder 2"/>
          <p:cNvSpPr>
            <a:spLocks noGrp="1"/>
          </p:cNvSpPr>
          <p:nvPr>
            <p:ph idx="1"/>
          </p:nvPr>
        </p:nvSpPr>
        <p:spPr/>
        <p:txBody>
          <a:bodyPr>
            <a:normAutofit fontScale="77500" lnSpcReduction="20000"/>
          </a:bodyPr>
          <a:lstStyle/>
          <a:p>
            <a:pPr marL="0" indent="0">
              <a:buNone/>
            </a:pPr>
            <a:r>
              <a:rPr lang="en-US" dirty="0"/>
              <a:t>I</a:t>
            </a:r>
            <a:r>
              <a:rPr lang="en-US" dirty="0" smtClean="0"/>
              <a:t>dentified </a:t>
            </a:r>
            <a:r>
              <a:rPr lang="en-US" dirty="0"/>
              <a:t>six key goals that can make learning relevant to the graduating class of </a:t>
            </a:r>
            <a:r>
              <a:rPr lang="en-US" dirty="0" smtClean="0"/>
              <a:t>2025:</a:t>
            </a:r>
            <a:endParaRPr lang="en-US" dirty="0"/>
          </a:p>
          <a:p>
            <a:pPr lvl="0">
              <a:lnSpc>
                <a:spcPct val="160000"/>
              </a:lnSpc>
            </a:pPr>
            <a:r>
              <a:rPr lang="en-US" b="1" i="1" dirty="0"/>
              <a:t>Personalize pedagogy</a:t>
            </a:r>
            <a:endParaRPr lang="en-US" dirty="0"/>
          </a:p>
          <a:p>
            <a:pPr lvl="0">
              <a:lnSpc>
                <a:spcPct val="160000"/>
              </a:lnSpc>
            </a:pPr>
            <a:r>
              <a:rPr lang="en-US" b="1" i="1" dirty="0"/>
              <a:t>Recognize the diversity of places for learning</a:t>
            </a:r>
            <a:endParaRPr lang="en-US" dirty="0"/>
          </a:p>
          <a:p>
            <a:pPr lvl="0">
              <a:lnSpc>
                <a:spcPct val="160000"/>
              </a:lnSpc>
            </a:pPr>
            <a:r>
              <a:rPr lang="en-US" b="1" i="1" dirty="0"/>
              <a:t>Empower students </a:t>
            </a:r>
            <a:endParaRPr lang="en-US" dirty="0"/>
          </a:p>
          <a:p>
            <a:pPr lvl="0">
              <a:lnSpc>
                <a:spcPct val="160000"/>
              </a:lnSpc>
            </a:pPr>
            <a:r>
              <a:rPr lang="en-US" b="1" i="1" dirty="0"/>
              <a:t>Value and equip teachers </a:t>
            </a:r>
            <a:endParaRPr lang="en-US" dirty="0"/>
          </a:p>
          <a:p>
            <a:pPr lvl="0">
              <a:lnSpc>
                <a:spcPct val="160000"/>
              </a:lnSpc>
            </a:pPr>
            <a:r>
              <a:rPr lang="en-US" b="1" i="1" dirty="0"/>
              <a:t>Provide purposeful assessment </a:t>
            </a:r>
            <a:endParaRPr lang="en-US" dirty="0"/>
          </a:p>
          <a:p>
            <a:pPr lvl="0">
              <a:lnSpc>
                <a:spcPct val="160000"/>
              </a:lnSpc>
            </a:pPr>
            <a:r>
              <a:rPr lang="en-US" b="1" i="1" dirty="0"/>
              <a:t>Build and shape community expectations</a:t>
            </a:r>
            <a:endParaRPr lang="en-US" dirty="0"/>
          </a:p>
          <a:p>
            <a:endParaRPr lang="en-US" dirty="0"/>
          </a:p>
        </p:txBody>
      </p:sp>
    </p:spTree>
    <p:extLst>
      <p:ext uri="{BB962C8B-B14F-4D97-AF65-F5344CB8AC3E}">
        <p14:creationId xmlns:p14="http://schemas.microsoft.com/office/powerpoint/2010/main" val="1237559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Implications	</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25071222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356" y="4267200"/>
            <a:ext cx="3048043" cy="2284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en-US" dirty="0" smtClean="0"/>
              <a:t>Heritage Christian Schools BC Canada</a:t>
            </a:r>
            <a:endParaRPr lang="en-US" dirty="0"/>
          </a:p>
        </p:txBody>
      </p:sp>
      <p:sp>
        <p:nvSpPr>
          <p:cNvPr id="3" name="Content Placeholder 2"/>
          <p:cNvSpPr>
            <a:spLocks noGrp="1"/>
          </p:cNvSpPr>
          <p:nvPr>
            <p:ph idx="1"/>
          </p:nvPr>
        </p:nvSpPr>
        <p:spPr/>
        <p:txBody>
          <a:bodyPr/>
          <a:lstStyle/>
          <a:p>
            <a:r>
              <a:rPr lang="en-US" dirty="0" smtClean="0"/>
              <a:t>We were a small brick and mortar school of 300 students that had excellent technology programs.</a:t>
            </a:r>
          </a:p>
          <a:p>
            <a:r>
              <a:rPr lang="en-US" dirty="0" smtClean="0"/>
              <a:t>In 2004 we started Heritage Christian Online School with a partially funded program from the Province.</a:t>
            </a:r>
          </a:p>
          <a:p>
            <a:r>
              <a:rPr lang="en-US" dirty="0" smtClean="0"/>
              <a:t>Our initial client base of 450 full time students came from home schooling.</a:t>
            </a:r>
          </a:p>
          <a:p>
            <a:endParaRPr lang="en-US" dirty="0"/>
          </a:p>
        </p:txBody>
      </p:sp>
    </p:spTree>
    <p:extLst>
      <p:ext uri="{BB962C8B-B14F-4D97-AF65-F5344CB8AC3E}">
        <p14:creationId xmlns:p14="http://schemas.microsoft.com/office/powerpoint/2010/main" val="2213345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fade">
                                      <p:cBhvr>
                                        <p:cTn id="12" dur="500"/>
                                        <p:tgtEl>
                                          <p:spTgt spid="921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26080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endParaRPr lang="en-US" dirty="0" smtClean="0"/>
          </a:p>
        </p:txBody>
      </p:sp>
      <p:sp>
        <p:nvSpPr>
          <p:cNvPr id="8" name="Rounded Rectangle 7"/>
          <p:cNvSpPr/>
          <p:nvPr/>
        </p:nvSpPr>
        <p:spPr>
          <a:xfrm>
            <a:off x="-1722120" y="3722688"/>
            <a:ext cx="1630680" cy="2057400"/>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Don’t forget: You can copy-paste this slide into other presentations, and move or resize the poll.</a:t>
            </a:r>
            <a:endParaRPr lang="en-US" sz="1600" dirty="0"/>
          </a:p>
        </p:txBody>
      </p:sp>
      <p:sp>
        <p:nvSpPr>
          <p:cNvPr id="10" name="Right Arrow 9"/>
          <p:cNvSpPr/>
          <p:nvPr/>
        </p:nvSpPr>
        <p:spPr>
          <a:xfrm>
            <a:off x="-1722120" y="2971800"/>
            <a:ext cx="1630680" cy="548640"/>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smtClean="0"/>
          </a:p>
        </p:txBody>
      </p:sp>
      <p:pic>
        <p:nvPicPr>
          <p:cNvPr id="7" name="Picture 6" descr="phone_image.jpg"/>
          <p:cNvPicPr>
            <a:picLocks noChangeAspect="1"/>
          </p:cNvPicPr>
          <p:nvPr/>
        </p:nvPicPr>
        <p:blipFill>
          <a:blip r:embed="rId5"/>
          <a:stretch>
            <a:fillRect/>
          </a:stretch>
        </p:blipFill>
        <p:spPr>
          <a:xfrm>
            <a:off x="7255268" y="4099559"/>
            <a:ext cx="1888731" cy="2713177"/>
          </a:xfrm>
          <a:prstGeom prst="rect">
            <a:avLst/>
          </a:prstGeom>
        </p:spPr>
      </p:pic>
      <p:sp>
        <p:nvSpPr>
          <p:cNvPr id="4" name="TextBox 3"/>
          <p:cNvSpPr txBox="1"/>
          <p:nvPr/>
        </p:nvSpPr>
        <p:spPr>
          <a:xfrm>
            <a:off x="0" y="6611779"/>
            <a:ext cx="3352800" cy="246221"/>
          </a:xfrm>
          <a:prstGeom prst="rect">
            <a:avLst/>
          </a:prstGeom>
          <a:noFill/>
        </p:spPr>
        <p:txBody>
          <a:bodyPr wrap="square" rtlCol="0">
            <a:spAutoFit/>
          </a:bodyPr>
          <a:lstStyle/>
          <a:p>
            <a:endParaRPr lang="en-US" sz="1000" dirty="0"/>
          </a:p>
        </p:txBody>
      </p:sp>
    </p:spTree>
    <p:controls>
      <mc:AlternateContent xmlns:mc="http://schemas.openxmlformats.org/markup-compatibility/2006">
        <mc:Choice xmlns:v="urn:schemas-microsoft-com:vml" Requires="v">
          <p:control spid="7183" name="ShockwaveFlash1" r:id="rId2" imgW="6796750" imgH="4509770"/>
        </mc:Choice>
        <mc:Fallback>
          <p:control name="ShockwaveFlash1" r:id="rId2" imgW="6796750" imgH="4509770">
            <p:pic>
              <p:nvPicPr>
                <p:cNvPr id="0"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196850" y="1920875"/>
                  <a:ext cx="6796088" cy="45100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50535317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7673" y="1752600"/>
            <a:ext cx="1543452"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Two Key Elements</a:t>
            </a:r>
            <a:endParaRPr lang="en-US" dirty="0"/>
          </a:p>
        </p:txBody>
      </p:sp>
      <p:sp>
        <p:nvSpPr>
          <p:cNvPr id="3" name="Content Placeholder 2"/>
          <p:cNvSpPr>
            <a:spLocks noGrp="1"/>
          </p:cNvSpPr>
          <p:nvPr>
            <p:ph idx="1"/>
          </p:nvPr>
        </p:nvSpPr>
        <p:spPr>
          <a:xfrm>
            <a:off x="152400" y="1447800"/>
            <a:ext cx="7467600" cy="5105400"/>
          </a:xfrm>
        </p:spPr>
        <p:txBody>
          <a:bodyPr>
            <a:normAutofit fontScale="92500" lnSpcReduction="20000"/>
          </a:bodyPr>
          <a:lstStyle/>
          <a:p>
            <a:pPr marL="514350" indent="-514350">
              <a:buFont typeface="+mj-lt"/>
              <a:buAutoNum type="arabicPeriod"/>
            </a:pPr>
            <a:r>
              <a:rPr lang="en-US" dirty="0" smtClean="0"/>
              <a:t>We have developed our own content from </a:t>
            </a:r>
            <a:r>
              <a:rPr lang="en-US" dirty="0"/>
              <a:t>the start </a:t>
            </a:r>
            <a:r>
              <a:rPr lang="en-US" dirty="0" smtClean="0"/>
              <a:t>.</a:t>
            </a:r>
          </a:p>
          <a:p>
            <a:pPr marL="914400" lvl="1" indent="-514350">
              <a:buFont typeface="+mj-lt"/>
              <a:buAutoNum type="arabicPeriod"/>
            </a:pPr>
            <a:r>
              <a:rPr lang="en-US" dirty="0" smtClean="0"/>
              <a:t>Asynchronous </a:t>
            </a:r>
            <a:r>
              <a:rPr lang="en-US" dirty="0"/>
              <a:t>c</a:t>
            </a:r>
            <a:r>
              <a:rPr lang="en-US" dirty="0" smtClean="0"/>
              <a:t>ourses are written by subject specialists who also teach in the Online genre.</a:t>
            </a:r>
          </a:p>
          <a:p>
            <a:pPr marL="914400" lvl="1" indent="-514350">
              <a:buFont typeface="+mj-lt"/>
              <a:buAutoNum type="arabicPeriod"/>
            </a:pPr>
            <a:r>
              <a:rPr lang="en-US" dirty="0" smtClean="0"/>
              <a:t>We have hired our students from our campus school to work as enhancers to the teachers.</a:t>
            </a:r>
          </a:p>
          <a:p>
            <a:pPr marL="514350" indent="-514350">
              <a:buFont typeface="+mj-lt"/>
              <a:buAutoNum type="arabicPeriod"/>
            </a:pPr>
            <a:r>
              <a:rPr lang="en-US" dirty="0" smtClean="0"/>
              <a:t>We have found ways in which we can be flexible to our client base.</a:t>
            </a:r>
          </a:p>
          <a:p>
            <a:pPr marL="914400" lvl="1" indent="-514350"/>
            <a:r>
              <a:rPr lang="en-US" dirty="0" smtClean="0"/>
              <a:t>Understanding and supporting our home school client base, not becoming too </a:t>
            </a:r>
            <a:r>
              <a:rPr lang="en-US" dirty="0" err="1" smtClean="0"/>
              <a:t>schoolish</a:t>
            </a:r>
            <a:r>
              <a:rPr lang="en-US" dirty="0" smtClean="0"/>
              <a:t>.</a:t>
            </a:r>
          </a:p>
          <a:p>
            <a:pPr marL="914400" lvl="1" indent="-514350"/>
            <a:r>
              <a:rPr lang="en-US" dirty="0" smtClean="0"/>
              <a:t>We are reinventing ourselves and our tools into many other markets, blended classrooms other and genres.</a:t>
            </a:r>
          </a:p>
          <a:p>
            <a:pPr marL="914400" lvl="1" indent="-514350"/>
            <a:endParaRPr lang="en-US" dirty="0" smtClean="0"/>
          </a:p>
          <a:p>
            <a:pPr marL="914400" lvl="1" indent="-514350"/>
            <a:endParaRPr lang="en-US" dirty="0"/>
          </a:p>
        </p:txBody>
      </p:sp>
    </p:spTree>
    <p:extLst>
      <p:ext uri="{BB962C8B-B14F-4D97-AF65-F5344CB8AC3E}">
        <p14:creationId xmlns:p14="http://schemas.microsoft.com/office/powerpoint/2010/main" val="3139649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6" dur="500"/>
                                        <p:tgtEl>
                                          <p:spTgt spid="3">
                                            <p:txEl>
                                              <p:pRg st="3" end="3"/>
                                            </p:txEl>
                                          </p:spTgt>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1" dur="500"/>
                                        <p:tgtEl>
                                          <p:spTgt spid="3">
                                            <p:txEl>
                                              <p:pRg st="4" end="4"/>
                                            </p:txEl>
                                          </p:spTgt>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 calcmode="lin" valueType="num">
                                      <p:cBhvr>
                                        <p:cTn id="34"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5"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1266"/>
                                        </p:tgtEl>
                                        <p:attrNameLst>
                                          <p:attrName>style.visibility</p:attrName>
                                        </p:attrNameLst>
                                      </p:cBhvr>
                                      <p:to>
                                        <p:strVal val="visible"/>
                                      </p:to>
                                    </p:set>
                                    <p:animEffect transition="in" filter="fade">
                                      <p:cBhvr>
                                        <p:cTn id="41"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Opened Amazing Opportunities</a:t>
            </a:r>
            <a:endParaRPr lang="en-US" dirty="0"/>
          </a:p>
        </p:txBody>
      </p:sp>
      <p:sp>
        <p:nvSpPr>
          <p:cNvPr id="3" name="Content Placeholder 2"/>
          <p:cNvSpPr>
            <a:spLocks noGrp="1"/>
          </p:cNvSpPr>
          <p:nvPr>
            <p:ph idx="1"/>
          </p:nvPr>
        </p:nvSpPr>
        <p:spPr>
          <a:xfrm>
            <a:off x="228600" y="1462153"/>
            <a:ext cx="4495800" cy="5257800"/>
          </a:xfrm>
        </p:spPr>
        <p:txBody>
          <a:bodyPr>
            <a:normAutofit/>
          </a:bodyPr>
          <a:lstStyle/>
          <a:p>
            <a:r>
              <a:rPr lang="en-US" dirty="0" smtClean="0"/>
              <a:t>We now cross enroll over 2500 students from over 300 high schools in BC.</a:t>
            </a:r>
          </a:p>
          <a:p>
            <a:r>
              <a:rPr lang="en-US" dirty="0" smtClean="0"/>
              <a:t>International Schooling: ICOS.CA</a:t>
            </a:r>
          </a:p>
          <a:p>
            <a:r>
              <a:rPr lang="en-US" dirty="0" smtClean="0"/>
              <a:t>Reaching into the underprivileged parts of the world.</a:t>
            </a:r>
            <a:endParaRPr 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2254" y="1292288"/>
            <a:ext cx="3749675" cy="279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0810" y="3610947"/>
            <a:ext cx="3610329" cy="2740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82188" y="1258076"/>
            <a:ext cx="4056743" cy="3042557"/>
          </a:xfrm>
          <a:prstGeom prst="rect">
            <a:avLst/>
          </a:prstGeom>
        </p:spPr>
      </p:pic>
      <p:pic>
        <p:nvPicPr>
          <p:cNvPr id="12292" name="Picture 4" descr="C:\Users\Greg\AppData\Local\Microsoft\Windows\Temporary Internet Files\Content.Outlook\6VTVPDRG\DOVE Class Photo 2010-2011 (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44396" y="4091051"/>
            <a:ext cx="4132329" cy="2750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0177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12290"/>
                                        </p:tgtEl>
                                        <p:attrNameLst>
                                          <p:attrName>style.visibility</p:attrName>
                                        </p:attrNameLst>
                                      </p:cBhvr>
                                      <p:to>
                                        <p:strVal val="visible"/>
                                      </p:to>
                                    </p:set>
                                    <p:animEffect transition="in" filter="fade">
                                      <p:cBhvr>
                                        <p:cTn id="12" dur="500"/>
                                        <p:tgtEl>
                                          <p:spTgt spid="1229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3">
                                            <p:txEl>
                                              <p:pRg st="1" end="1"/>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2291"/>
                                        </p:tgtEl>
                                        <p:attrNameLst>
                                          <p:attrName>style.visibility</p:attrName>
                                        </p:attrNameLst>
                                      </p:cBhvr>
                                      <p:to>
                                        <p:strVal val="visible"/>
                                      </p:to>
                                    </p:set>
                                    <p:animEffect transition="in" filter="fade">
                                      <p:cBhvr>
                                        <p:cTn id="22" dur="500"/>
                                        <p:tgtEl>
                                          <p:spTgt spid="12291"/>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9" dur="500"/>
                                        <p:tgtEl>
                                          <p:spTgt spid="3">
                                            <p:txEl>
                                              <p:pRg st="2" end="2"/>
                                            </p:txEl>
                                          </p:spTgt>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par>
                                <p:cTn id="34" presetID="10" presetClass="entr" presetSubtype="0" fill="hold" nodeType="withEffect">
                                  <p:stCondLst>
                                    <p:cond delay="0"/>
                                  </p:stCondLst>
                                  <p:childTnLst>
                                    <p:set>
                                      <p:cBhvr>
                                        <p:cTn id="35" dur="1" fill="hold">
                                          <p:stCondLst>
                                            <p:cond delay="0"/>
                                          </p:stCondLst>
                                        </p:cTn>
                                        <p:tgtEl>
                                          <p:spTgt spid="12292"/>
                                        </p:tgtEl>
                                        <p:attrNameLst>
                                          <p:attrName>style.visibility</p:attrName>
                                        </p:attrNameLst>
                                      </p:cBhvr>
                                      <p:to>
                                        <p:strVal val="visible"/>
                                      </p:to>
                                    </p:set>
                                    <p:animEffect transition="in" filter="fade">
                                      <p:cBhvr>
                                        <p:cTn id="36"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Oaks Christian School</a:t>
            </a:r>
            <a:br>
              <a:rPr lang="en-US" dirty="0" smtClean="0"/>
            </a:br>
            <a:r>
              <a:rPr lang="en-US" dirty="0" smtClean="0"/>
              <a:t>Case Study</a:t>
            </a:r>
            <a:endParaRPr lang="en-US" dirty="0"/>
          </a:p>
        </p:txBody>
      </p:sp>
      <p:pic>
        <p:nvPicPr>
          <p:cNvPr id="4" name="Content Placeholder 3" descr="Online School Logo.jpg"/>
          <p:cNvPicPr>
            <a:picLocks noGrp="1" noChangeAspect="1"/>
          </p:cNvPicPr>
          <p:nvPr>
            <p:ph idx="1"/>
          </p:nvPr>
        </p:nvPicPr>
        <p:blipFill>
          <a:blip r:embed="rId3" cstate="print"/>
          <a:srcRect l="6706" t="11333" r="4892" b="5720"/>
          <a:stretch>
            <a:fillRect/>
          </a:stretch>
        </p:blipFill>
        <p:spPr>
          <a:xfrm>
            <a:off x="6400800" y="4419600"/>
            <a:ext cx="2209800" cy="2209800"/>
          </a:xfrm>
          <a:prstGeom prst="ellipse">
            <a:avLst/>
          </a:prstGeom>
          <a:ln w="63500" cap="rnd">
            <a:noFill/>
          </a:ln>
          <a:effectLst>
            <a:outerShdw blurRad="76200" dir="18900000" sy="23000" kx="-1200000" algn="bl" rotWithShape="0">
              <a:prstClr val="black">
                <a:alpha val="20000"/>
              </a:prstClr>
            </a:outerShdw>
          </a:effectLst>
          <a:scene3d>
            <a:camera prst="orthographicFront"/>
            <a:lightRig rig="contrasting" dir="t">
              <a:rot lat="0" lon="0" rev="3000000"/>
            </a:lightRig>
          </a:scene3d>
          <a:sp3d contourW="7620">
            <a:bevelT w="95250" h="31750"/>
            <a:contourClr>
              <a:srgbClr val="333333"/>
            </a:contourClr>
          </a:sp3d>
        </p:spPr>
      </p:pic>
      <p:sp>
        <p:nvSpPr>
          <p:cNvPr id="5" name="TextBox 4"/>
          <p:cNvSpPr txBox="1"/>
          <p:nvPr/>
        </p:nvSpPr>
        <p:spPr>
          <a:xfrm>
            <a:off x="381000" y="1752600"/>
            <a:ext cx="8382000" cy="2246769"/>
          </a:xfrm>
          <a:prstGeom prst="rect">
            <a:avLst/>
          </a:prstGeom>
          <a:noFill/>
        </p:spPr>
        <p:txBody>
          <a:bodyPr wrap="square" rtlCol="0">
            <a:spAutoFit/>
          </a:bodyPr>
          <a:lstStyle/>
          <a:p>
            <a:pPr>
              <a:buFontTx/>
              <a:buChar char="-"/>
            </a:pPr>
            <a:r>
              <a:rPr lang="en-US" sz="2800" dirty="0" smtClean="0"/>
              <a:t> Oaks Christian School, Westlake Village, CA </a:t>
            </a:r>
          </a:p>
          <a:p>
            <a:pPr>
              <a:buFontTx/>
              <a:buChar char="-"/>
            </a:pPr>
            <a:r>
              <a:rPr lang="en-US" sz="2800" dirty="0" smtClean="0"/>
              <a:t> Established in 2000 with 1,400 6-12</a:t>
            </a:r>
            <a:r>
              <a:rPr lang="en-US" sz="2800" baseline="30000" dirty="0" smtClean="0"/>
              <a:t>th</a:t>
            </a:r>
            <a:r>
              <a:rPr lang="en-US" sz="2800" dirty="0" smtClean="0"/>
              <a:t> grade students</a:t>
            </a:r>
          </a:p>
          <a:p>
            <a:pPr>
              <a:buFontTx/>
              <a:buChar char="-"/>
            </a:pPr>
            <a:r>
              <a:rPr lang="en-US" sz="2800" dirty="0" smtClean="0"/>
              <a:t> WASC  | CAIS Accredited </a:t>
            </a:r>
          </a:p>
          <a:p>
            <a:pPr>
              <a:buFontTx/>
              <a:buChar char="-"/>
            </a:pPr>
            <a:r>
              <a:rPr lang="en-US" sz="2800" dirty="0" smtClean="0"/>
              <a:t> 12:1 Student to Faculty ratio</a:t>
            </a:r>
          </a:p>
          <a:p>
            <a:pPr>
              <a:buFontTx/>
              <a:buChar char="-"/>
            </a:pPr>
            <a:r>
              <a:rPr lang="en-US" sz="2800" dirty="0" smtClean="0"/>
              <a:t> 90% of students attend a 4-year university</a:t>
            </a:r>
          </a:p>
        </p:txBody>
      </p:sp>
      <p:sp>
        <p:nvSpPr>
          <p:cNvPr id="7" name="TextBox 6"/>
          <p:cNvSpPr txBox="1"/>
          <p:nvPr/>
        </p:nvSpPr>
        <p:spPr>
          <a:xfrm>
            <a:off x="762000" y="4267200"/>
            <a:ext cx="5486400" cy="2585323"/>
          </a:xfrm>
          <a:prstGeom prst="rect">
            <a:avLst/>
          </a:prstGeom>
          <a:noFill/>
        </p:spPr>
        <p:txBody>
          <a:bodyPr wrap="square" rtlCol="0">
            <a:spAutoFit/>
          </a:bodyPr>
          <a:lstStyle/>
          <a:p>
            <a:r>
              <a:rPr lang="en-US" sz="2400" dirty="0" smtClean="0"/>
              <a:t>Mission Statement: "To dedicate ourselves to Christ in the pursuit of academic excellence, artistic expression, and athletic distinction while growing in knowledge and wisdom through God's abundant grace." </a:t>
            </a:r>
          </a:p>
          <a:p>
            <a:endParaRPr lang="en-US" dirty="0"/>
          </a:p>
        </p:txBody>
      </p:sp>
    </p:spTree>
    <p:extLst>
      <p:ext uri="{BB962C8B-B14F-4D97-AF65-F5344CB8AC3E}">
        <p14:creationId xmlns:p14="http://schemas.microsoft.com/office/powerpoint/2010/main" val="9218043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Oaks Christian School</a:t>
            </a:r>
            <a:endParaRPr lang="en-US" dirty="0"/>
          </a:p>
        </p:txBody>
      </p:sp>
      <p:sp>
        <p:nvSpPr>
          <p:cNvPr id="3" name="Content Placeholder 2"/>
          <p:cNvSpPr>
            <a:spLocks noGrp="1"/>
          </p:cNvSpPr>
          <p:nvPr>
            <p:ph idx="1"/>
          </p:nvPr>
        </p:nvSpPr>
        <p:spPr/>
        <p:txBody>
          <a:bodyPr/>
          <a:lstStyle/>
          <a:p>
            <a:r>
              <a:rPr lang="en-US" dirty="0" smtClean="0"/>
              <a:t>In 2011, Oaks Christian Online School Launched</a:t>
            </a:r>
          </a:p>
          <a:p>
            <a:r>
              <a:rPr lang="en-US" dirty="0" smtClean="0"/>
              <a:t>208 courses, 102 students, 15 full-time, online students</a:t>
            </a:r>
          </a:p>
          <a:p>
            <a:r>
              <a:rPr lang="en-US" dirty="0" smtClean="0"/>
              <a:t>Main campus, part-time and full-time </a:t>
            </a:r>
          </a:p>
          <a:p>
            <a:r>
              <a:rPr lang="en-US" dirty="0" smtClean="0"/>
              <a:t>Partnering with Sevenstar for teachers and curriculum</a:t>
            </a:r>
          </a:p>
          <a:p>
            <a:r>
              <a:rPr lang="en-US" dirty="0" smtClean="0"/>
              <a:t>Developing unique curriculum of our own</a:t>
            </a:r>
          </a:p>
          <a:p>
            <a:endParaRPr lang="en-US" dirty="0"/>
          </a:p>
        </p:txBody>
      </p:sp>
    </p:spTree>
    <p:extLst>
      <p:ext uri="{BB962C8B-B14F-4D97-AF65-F5344CB8AC3E}">
        <p14:creationId xmlns:p14="http://schemas.microsoft.com/office/powerpoint/2010/main" val="595750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dirty="0" smtClean="0"/>
              <a:t>Oaks Christian School </a:t>
            </a:r>
            <a:endParaRPr lang="en-US" dirty="0"/>
          </a:p>
        </p:txBody>
      </p:sp>
      <p:sp>
        <p:nvSpPr>
          <p:cNvPr id="3" name="Content Placeholder 2"/>
          <p:cNvSpPr>
            <a:spLocks noGrp="1"/>
          </p:cNvSpPr>
          <p:nvPr>
            <p:ph idx="1"/>
          </p:nvPr>
        </p:nvSpPr>
        <p:spPr>
          <a:xfrm>
            <a:off x="457200" y="1219200"/>
            <a:ext cx="8229600" cy="4525963"/>
          </a:xfrm>
        </p:spPr>
        <p:txBody>
          <a:bodyPr>
            <a:normAutofit lnSpcReduction="10000"/>
          </a:bodyPr>
          <a:lstStyle/>
          <a:p>
            <a:r>
              <a:rPr lang="en-US" dirty="0" smtClean="0"/>
              <a:t>Strategic Planning | Trends, Technology</a:t>
            </a:r>
          </a:p>
          <a:p>
            <a:pPr>
              <a:buNone/>
            </a:pPr>
            <a:r>
              <a:rPr lang="en-US" dirty="0" smtClean="0"/>
              <a:t>     - 21</a:t>
            </a:r>
            <a:r>
              <a:rPr lang="en-US" baseline="30000" dirty="0" smtClean="0"/>
              <a:t>st</a:t>
            </a:r>
            <a:r>
              <a:rPr lang="en-US" dirty="0" smtClean="0"/>
              <a:t> century learning</a:t>
            </a:r>
          </a:p>
          <a:p>
            <a:pPr>
              <a:buNone/>
            </a:pPr>
            <a:r>
              <a:rPr lang="en-US" dirty="0" smtClean="0"/>
              <a:t>     - course mobility</a:t>
            </a:r>
          </a:p>
          <a:p>
            <a:pPr>
              <a:buNone/>
            </a:pPr>
            <a:r>
              <a:rPr lang="en-US" dirty="0" smtClean="0"/>
              <a:t>     - expectations for blended and hybrid courses</a:t>
            </a:r>
          </a:p>
          <a:p>
            <a:pPr>
              <a:buNone/>
            </a:pPr>
            <a:r>
              <a:rPr lang="en-US" dirty="0" smtClean="0"/>
              <a:t>     - rising tuition</a:t>
            </a:r>
          </a:p>
          <a:p>
            <a:pPr>
              <a:buNone/>
            </a:pPr>
            <a:r>
              <a:rPr lang="en-US" dirty="0" smtClean="0"/>
              <a:t>     - rising costs </a:t>
            </a:r>
          </a:p>
          <a:p>
            <a:pPr>
              <a:buNone/>
            </a:pPr>
            <a:r>
              <a:rPr lang="en-US" dirty="0" smtClean="0"/>
              <a:t>     - comprehensive technology curriculum</a:t>
            </a:r>
          </a:p>
          <a:p>
            <a:pPr>
              <a:buNone/>
            </a:pPr>
            <a:r>
              <a:rPr lang="en-US" dirty="0" smtClean="0"/>
              <a:t>     - integrated learning management system</a:t>
            </a:r>
            <a:endParaRPr lang="en-US" dirty="0"/>
          </a:p>
        </p:txBody>
      </p:sp>
      <p:pic>
        <p:nvPicPr>
          <p:cNvPr id="4" name="Picture 3" descr="Online School Logo no writing.jpg"/>
          <p:cNvPicPr>
            <a:picLocks noChangeAspect="1"/>
          </p:cNvPicPr>
          <p:nvPr/>
        </p:nvPicPr>
        <p:blipFill>
          <a:blip r:embed="rId3" cstate="print"/>
          <a:stretch>
            <a:fillRect/>
          </a:stretch>
        </p:blipFill>
        <p:spPr>
          <a:xfrm>
            <a:off x="2895600" y="5486400"/>
            <a:ext cx="2882900" cy="118161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0176631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Books</a:t>
            </a:r>
            <a:endParaRPr lang="en-US" dirty="0"/>
          </a:p>
        </p:txBody>
      </p:sp>
      <p:sp>
        <p:nvSpPr>
          <p:cNvPr id="3" name="Content Placeholder 2"/>
          <p:cNvSpPr>
            <a:spLocks noGrp="1"/>
          </p:cNvSpPr>
          <p:nvPr>
            <p:ph idx="1"/>
          </p:nvPr>
        </p:nvSpPr>
        <p:spPr/>
        <p:txBody>
          <a:bodyPr/>
          <a:lstStyle/>
          <a:p>
            <a:endParaRPr lang="en-US" dirty="0"/>
          </a:p>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049" y="1524000"/>
            <a:ext cx="21336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descr="Teaching Digital Natives: Partnering for Real Learnin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1135924"/>
            <a:ext cx="2376260" cy="2376259"/>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66607" y="676275"/>
            <a:ext cx="2495550"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descr="Curriculum 21: Essential Education for a Changing World">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00800" y="3810000"/>
            <a:ext cx="2857501" cy="28575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The World Is Open: How Web Technology Is Revolutionizing Education (Wiley Desktop Editions)">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4800" y="3512183"/>
            <a:ext cx="2857501" cy="2857500"/>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descr="The Future of Learning Institutions in a Digital Age (The John D. and Catherine T. MacArthur Foundation Reports on Digital Media and                Learning)">
            <a:hlinkClick r:id="rId11"/>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95649" y="3512183"/>
            <a:ext cx="2857501" cy="2857500"/>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8" descr="Description: The Way We'll Be: The Zogby Report on the Transformation of the American Dream"/>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5250" y="142875"/>
            <a:ext cx="1781175" cy="1781175"/>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67550" y="400050"/>
            <a:ext cx="15240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8764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08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3087"/>
                                        </p:tgtEl>
                                        <p:attrNameLst>
                                          <p:attrName>style.visibility</p:attrName>
                                        </p:attrNameLst>
                                      </p:cBhvr>
                                      <p:to>
                                        <p:strVal val="visible"/>
                                      </p:to>
                                    </p:set>
                                    <p:animEffect transition="in" filter="circle(in)">
                                      <p:cBhvr>
                                        <p:cTn id="16" dur="2000"/>
                                        <p:tgtEl>
                                          <p:spTgt spid="3087"/>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fade">
                                      <p:cBhvr>
                                        <p:cTn id="21" dur="1000"/>
                                        <p:tgtEl>
                                          <p:spTgt spid="3074"/>
                                        </p:tgtEl>
                                      </p:cBhvr>
                                    </p:animEffect>
                                    <p:anim calcmode="lin" valueType="num">
                                      <p:cBhvr>
                                        <p:cTn id="22" dur="1000" fill="hold"/>
                                        <p:tgtEl>
                                          <p:spTgt spid="3074"/>
                                        </p:tgtEl>
                                        <p:attrNameLst>
                                          <p:attrName>ppt_x</p:attrName>
                                        </p:attrNameLst>
                                      </p:cBhvr>
                                      <p:tavLst>
                                        <p:tav tm="0">
                                          <p:val>
                                            <p:strVal val="#ppt_x"/>
                                          </p:val>
                                        </p:tav>
                                        <p:tav tm="100000">
                                          <p:val>
                                            <p:strVal val="#ppt_x"/>
                                          </p:val>
                                        </p:tav>
                                      </p:tavLst>
                                    </p:anim>
                                    <p:anim calcmode="lin" valueType="num">
                                      <p:cBhvr>
                                        <p:cTn id="23"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78"/>
                                        </p:tgtEl>
                                        <p:attrNameLst>
                                          <p:attrName>style.visibility</p:attrName>
                                        </p:attrNameLst>
                                      </p:cBhvr>
                                      <p:to>
                                        <p:strVal val="visible"/>
                                      </p:to>
                                    </p:set>
                                    <p:animEffect transition="in" filter="fade">
                                      <p:cBhvr>
                                        <p:cTn id="28" dur="1000"/>
                                        <p:tgtEl>
                                          <p:spTgt spid="3078"/>
                                        </p:tgtEl>
                                      </p:cBhvr>
                                    </p:animEffect>
                                    <p:anim calcmode="lin" valueType="num">
                                      <p:cBhvr>
                                        <p:cTn id="29" dur="1000" fill="hold"/>
                                        <p:tgtEl>
                                          <p:spTgt spid="3078"/>
                                        </p:tgtEl>
                                        <p:attrNameLst>
                                          <p:attrName>ppt_x</p:attrName>
                                        </p:attrNameLst>
                                      </p:cBhvr>
                                      <p:tavLst>
                                        <p:tav tm="0">
                                          <p:val>
                                            <p:strVal val="#ppt_x"/>
                                          </p:val>
                                        </p:tav>
                                        <p:tav tm="100000">
                                          <p:val>
                                            <p:strVal val="#ppt_x"/>
                                          </p:val>
                                        </p:tav>
                                      </p:tavLst>
                                    </p:anim>
                                    <p:anim calcmode="lin" valueType="num">
                                      <p:cBhvr>
                                        <p:cTn id="30" dur="1000" fill="hold"/>
                                        <p:tgtEl>
                                          <p:spTgt spid="307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079"/>
                                        </p:tgtEl>
                                        <p:attrNameLst>
                                          <p:attrName>style.visibility</p:attrName>
                                        </p:attrNameLst>
                                      </p:cBhvr>
                                      <p:to>
                                        <p:strVal val="visible"/>
                                      </p:to>
                                    </p:set>
                                    <p:anim calcmode="lin" valueType="num">
                                      <p:cBhvr additive="base">
                                        <p:cTn id="35" dur="500" fill="hold"/>
                                        <p:tgtEl>
                                          <p:spTgt spid="3079"/>
                                        </p:tgtEl>
                                        <p:attrNameLst>
                                          <p:attrName>ppt_x</p:attrName>
                                        </p:attrNameLst>
                                      </p:cBhvr>
                                      <p:tavLst>
                                        <p:tav tm="0">
                                          <p:val>
                                            <p:strVal val="#ppt_x"/>
                                          </p:val>
                                        </p:tav>
                                        <p:tav tm="100000">
                                          <p:val>
                                            <p:strVal val="#ppt_x"/>
                                          </p:val>
                                        </p:tav>
                                      </p:tavLst>
                                    </p:anim>
                                    <p:anim calcmode="lin" valueType="num">
                                      <p:cBhvr additive="base">
                                        <p:cTn id="36" dur="500" fill="hold"/>
                                        <p:tgtEl>
                                          <p:spTgt spid="307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nodeType="clickEffect">
                                  <p:stCondLst>
                                    <p:cond delay="0"/>
                                  </p:stCondLst>
                                  <p:childTnLst>
                                    <p:set>
                                      <p:cBhvr>
                                        <p:cTn id="40" dur="1" fill="hold">
                                          <p:stCondLst>
                                            <p:cond delay="0"/>
                                          </p:stCondLst>
                                        </p:cTn>
                                        <p:tgtEl>
                                          <p:spTgt spid="3081"/>
                                        </p:tgtEl>
                                        <p:attrNameLst>
                                          <p:attrName>style.visibility</p:attrName>
                                        </p:attrNameLst>
                                      </p:cBhvr>
                                      <p:to>
                                        <p:strVal val="visible"/>
                                      </p:to>
                                    </p:set>
                                    <p:animEffect transition="in" filter="circle(in)">
                                      <p:cBhvr>
                                        <p:cTn id="41" dur="2000"/>
                                        <p:tgtEl>
                                          <p:spTgt spid="3081"/>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308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3083"/>
                                        </p:tgtEl>
                                        <p:attrNameLst>
                                          <p:attrName>style.visibility</p:attrName>
                                        </p:attrNameLst>
                                      </p:cBhvr>
                                      <p:to>
                                        <p:strVal val="visible"/>
                                      </p:to>
                                    </p:set>
                                    <p:animEffect transition="in" filter="fade">
                                      <p:cBhvr>
                                        <p:cTn id="50" dur="1000"/>
                                        <p:tgtEl>
                                          <p:spTgt spid="3083"/>
                                        </p:tgtEl>
                                      </p:cBhvr>
                                    </p:animEffect>
                                    <p:anim calcmode="lin" valueType="num">
                                      <p:cBhvr>
                                        <p:cTn id="51" dur="1000" fill="hold"/>
                                        <p:tgtEl>
                                          <p:spTgt spid="3083"/>
                                        </p:tgtEl>
                                        <p:attrNameLst>
                                          <p:attrName>ppt_x</p:attrName>
                                        </p:attrNameLst>
                                      </p:cBhvr>
                                      <p:tavLst>
                                        <p:tav tm="0">
                                          <p:val>
                                            <p:strVal val="#ppt_x"/>
                                          </p:val>
                                        </p:tav>
                                        <p:tav tm="100000">
                                          <p:val>
                                            <p:strVal val="#ppt_x"/>
                                          </p:val>
                                        </p:tav>
                                      </p:tavLst>
                                    </p:anim>
                                    <p:anim calcmode="lin" valueType="num">
                                      <p:cBhvr>
                                        <p:cTn id="52" dur="1000" fill="hold"/>
                                        <p:tgtEl>
                                          <p:spTgt spid="30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Twitter feeds</a:t>
            </a:r>
            <a:endParaRPr lang="en-US" dirty="0"/>
          </a:p>
        </p:txBody>
      </p:sp>
      <p:sp>
        <p:nvSpPr>
          <p:cNvPr id="3" name="Content Placeholder 2"/>
          <p:cNvSpPr>
            <a:spLocks noGrp="1"/>
          </p:cNvSpPr>
          <p:nvPr>
            <p:ph idx="1"/>
          </p:nvPr>
        </p:nvSpPr>
        <p:spPr/>
        <p:txBody>
          <a:bodyPr>
            <a:normAutofit lnSpcReduction="10000"/>
          </a:bodyPr>
          <a:lstStyle/>
          <a:p>
            <a:pPr marL="0" lvl="0" indent="0" eaLnBrk="0" fontAlgn="base" hangingPunct="0">
              <a:spcBef>
                <a:spcPct val="0"/>
              </a:spcBef>
              <a:spcAft>
                <a:spcPct val="0"/>
              </a:spcAft>
              <a:buNone/>
            </a:pPr>
            <a:r>
              <a:rPr lang="en-US" sz="1600" dirty="0" smtClean="0">
                <a:solidFill>
                  <a:srgbClr val="2FC2EF"/>
                </a:solidFill>
                <a:latin typeface="Arial" pitchFamily="34" charset="0"/>
                <a:cs typeface="Arial" pitchFamily="34" charset="0"/>
              </a:rPr>
              <a:t>						@</a:t>
            </a:r>
            <a:r>
              <a:rPr lang="en-US" sz="1600" dirty="0">
                <a:solidFill>
                  <a:srgbClr val="2FC2EF"/>
                </a:solidFill>
                <a:latin typeface="Arial" pitchFamily="34" charset="0"/>
                <a:cs typeface="Arial" pitchFamily="34" charset="0"/>
              </a:rPr>
              <a:t>kevingerrior</a:t>
            </a:r>
            <a:r>
              <a:rPr lang="en-US" sz="4000" dirty="0">
                <a:solidFill>
                  <a:srgbClr val="2FC2EF"/>
                </a:solidFill>
                <a:latin typeface="Arial" pitchFamily="34" charset="0"/>
                <a:cs typeface="Arial" pitchFamily="34" charset="0"/>
              </a:rPr>
              <a:t> </a:t>
            </a:r>
          </a:p>
          <a:p>
            <a:endParaRPr lang="en-US" dirty="0" smtClean="0"/>
          </a:p>
          <a:p>
            <a:endParaRPr lang="en-US" dirty="0"/>
          </a:p>
          <a:p>
            <a:endParaRPr lang="en-US" dirty="0"/>
          </a:p>
          <a:p>
            <a:r>
              <a:rPr lang="en-US" b="1" dirty="0"/>
              <a:t>Tech Ed </a:t>
            </a:r>
            <a:r>
              <a:rPr lang="en-US" b="1" dirty="0" smtClean="0"/>
              <a:t>News </a:t>
            </a:r>
            <a:r>
              <a:rPr lang="en-US" dirty="0" smtClean="0"/>
              <a:t>@TechEdNews </a:t>
            </a:r>
          </a:p>
          <a:p>
            <a:endParaRPr lang="en-US" dirty="0"/>
          </a:p>
          <a:p>
            <a:r>
              <a:rPr lang="en-US" b="1" dirty="0" smtClean="0"/>
              <a:t>Susan Patrick           </a:t>
            </a:r>
            <a:r>
              <a:rPr lang="en-US" dirty="0" smtClean="0"/>
              <a:t>@susandpatrick</a:t>
            </a:r>
            <a:r>
              <a:rPr lang="en-US" b="1" dirty="0" smtClean="0"/>
              <a:t>    </a:t>
            </a:r>
            <a:endParaRPr lang="en-US" dirty="0"/>
          </a:p>
          <a:p>
            <a:r>
              <a:rPr lang="en-US" b="1" dirty="0"/>
              <a:t>Richard </a:t>
            </a:r>
            <a:r>
              <a:rPr lang="en-US" b="1" dirty="0" smtClean="0"/>
              <a:t>DeLorenzo  </a:t>
            </a:r>
            <a:r>
              <a:rPr lang="en-US" dirty="0" smtClean="0"/>
              <a:t>@RichDeLorenzo</a:t>
            </a:r>
            <a:endParaRPr lang="en-US" dirty="0"/>
          </a:p>
          <a:p>
            <a:endParaRPr lang="en-US" dirty="0" smtClean="0"/>
          </a:p>
          <a:p>
            <a:endParaRPr lang="en-US" dirty="0"/>
          </a:p>
        </p:txBody>
      </p:sp>
      <p:pic>
        <p:nvPicPr>
          <p:cNvPr id="4098" name="Picture 2" title="@toddahitchco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752600"/>
            <a:ext cx="12192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38200" y="2971800"/>
            <a:ext cx="1524000" cy="307777"/>
          </a:xfrm>
          <a:prstGeom prst="rect">
            <a:avLst/>
          </a:prstGeom>
          <a:noFill/>
        </p:spPr>
        <p:txBody>
          <a:bodyPr wrap="square" rtlCol="0">
            <a:spAutoFit/>
          </a:bodyPr>
          <a:lstStyle/>
          <a:p>
            <a:r>
              <a:rPr lang="en-US" sz="1400" dirty="0"/>
              <a:t>@toddahitchcock</a:t>
            </a:r>
          </a:p>
        </p:txBody>
      </p:sp>
      <p:sp>
        <p:nvSpPr>
          <p:cNvPr id="5" name="Rectangle 3"/>
          <p:cNvSpPr>
            <a:spLocks noChangeArrowheads="1"/>
          </p:cNvSpPr>
          <p:nvPr/>
        </p:nvSpPr>
        <p:spPr bwMode="auto">
          <a:xfrm>
            <a:off x="0" y="-477053"/>
            <a:ext cx="91440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2FC2EF"/>
                </a:solidFill>
                <a:effectLst/>
                <a:latin typeface="Arial" pitchFamily="34" charset="0"/>
                <a:cs typeface="Arial" pitchFamily="34" charset="0"/>
                <a:hlinkClick r:id="rId4"/>
              </a:rPr>
              <a:t>  </a:t>
            </a:r>
            <a:r>
              <a:rPr kumimoji="0" lang="en-US" sz="4300" b="0" i="0" u="none" strike="noStrike" cap="none" normalizeH="0" baseline="0" dirty="0" smtClean="0">
                <a:ln>
                  <a:noFill/>
                </a:ln>
                <a:solidFill>
                  <a:srgbClr val="2FC2EF"/>
                </a:solidFill>
                <a:effectLst/>
                <a:latin typeface="Arial" pitchFamily="34" charset="0"/>
                <a:cs typeface="Arial" pitchFamily="34" charset="0"/>
              </a:rPr>
              <a:t> </a:t>
            </a:r>
            <a:r>
              <a:rPr kumimoji="0" lang="en-US" sz="1800" b="0" i="0" u="none" strike="noStrike" cap="none" normalizeH="0" baseline="0" dirty="0" smtClean="0">
                <a:ln>
                  <a:noFill/>
                </a:ln>
                <a:solidFill>
                  <a:srgbClr val="2FC2EF"/>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2FC2EF"/>
              </a:solidFill>
              <a:effectLst/>
              <a:latin typeface="Arial" pitchFamily="34" charset="0"/>
              <a:cs typeface="Arial" pitchFamily="34" charset="0"/>
            </a:endParaRPr>
          </a:p>
        </p:txBody>
      </p:sp>
      <p:pic>
        <p:nvPicPr>
          <p:cNvPr id="4100" name="Picture 4" descr="Kevin Gerrior">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2286000"/>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2800" y="4800600"/>
            <a:ext cx="685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54804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Others</a:t>
            </a:r>
            <a:endParaRPr lang="en-US" dirty="0"/>
          </a:p>
        </p:txBody>
      </p:sp>
      <p:sp>
        <p:nvSpPr>
          <p:cNvPr id="3" name="Content Placeholder 2"/>
          <p:cNvSpPr>
            <a:spLocks noGrp="1"/>
          </p:cNvSpPr>
          <p:nvPr>
            <p:ph idx="1"/>
          </p:nvPr>
        </p:nvSpPr>
        <p:spPr/>
        <p:txBody>
          <a:bodyPr>
            <a:normAutofit fontScale="85000" lnSpcReduction="20000"/>
          </a:bodyPr>
          <a:lstStyle/>
          <a:p>
            <a:r>
              <a:rPr lang="en-US" dirty="0">
                <a:hlinkClick r:id="rId3"/>
              </a:rPr>
              <a:t>The Future of </a:t>
            </a:r>
            <a:r>
              <a:rPr lang="en-US" dirty="0" smtClean="0">
                <a:hlinkClick r:id="rId3"/>
              </a:rPr>
              <a:t>Education</a:t>
            </a:r>
            <a:r>
              <a:rPr lang="en-US" dirty="0" smtClean="0"/>
              <a:t> </a:t>
            </a:r>
          </a:p>
          <a:p>
            <a:r>
              <a:rPr lang="en-US" dirty="0" smtClean="0">
                <a:hlinkClick r:id="rId4"/>
              </a:rPr>
              <a:t>Christian School Journal</a:t>
            </a:r>
            <a:endParaRPr lang="en-US" dirty="0" smtClean="0"/>
          </a:p>
          <a:p>
            <a:r>
              <a:rPr lang="en-US" dirty="0" smtClean="0">
                <a:hlinkClick r:id="rId5"/>
              </a:rPr>
              <a:t>The </a:t>
            </a:r>
            <a:r>
              <a:rPr lang="en-US" dirty="0">
                <a:hlinkClick r:id="rId5"/>
              </a:rPr>
              <a:t>C</a:t>
            </a:r>
            <a:r>
              <a:rPr lang="en-US" dirty="0" smtClean="0">
                <a:hlinkClick r:id="rId5"/>
              </a:rPr>
              <a:t>hristian Educator</a:t>
            </a:r>
            <a:endParaRPr lang="en-US" dirty="0" smtClean="0"/>
          </a:p>
          <a:p>
            <a:r>
              <a:rPr lang="en-US" dirty="0" smtClean="0">
                <a:hlinkClick r:id="rId6"/>
              </a:rPr>
              <a:t>Electric Educator</a:t>
            </a:r>
            <a:endParaRPr lang="en-US" dirty="0" smtClean="0"/>
          </a:p>
          <a:p>
            <a:r>
              <a:rPr lang="en-US" dirty="0" smtClean="0">
                <a:hlinkClick r:id="rId7"/>
              </a:rPr>
              <a:t>21</a:t>
            </a:r>
            <a:r>
              <a:rPr lang="en-US" baseline="30000" dirty="0" smtClean="0">
                <a:hlinkClick r:id="rId7"/>
              </a:rPr>
              <a:t>st</a:t>
            </a:r>
            <a:r>
              <a:rPr lang="en-US" dirty="0" smtClean="0">
                <a:hlinkClick r:id="rId7"/>
              </a:rPr>
              <a:t> Century Collaborative</a:t>
            </a:r>
            <a:endParaRPr lang="en-US" dirty="0" smtClean="0"/>
          </a:p>
          <a:p>
            <a:r>
              <a:rPr lang="en-US" dirty="0" smtClean="0">
                <a:hlinkClick r:id="rId8"/>
              </a:rPr>
              <a:t>Futurist Speaker</a:t>
            </a:r>
            <a:endParaRPr lang="en-US" dirty="0" smtClean="0"/>
          </a:p>
          <a:p>
            <a:r>
              <a:rPr lang="en-US" dirty="0" smtClean="0">
                <a:hlinkClick r:id="rId9"/>
              </a:rPr>
              <a:t>2011 </a:t>
            </a:r>
            <a:r>
              <a:rPr lang="en-US" dirty="0">
                <a:hlinkClick r:id="rId9"/>
              </a:rPr>
              <a:t>Horizon Report: K-12 Edition &amp; </a:t>
            </a:r>
            <a:r>
              <a:rPr lang="en-US" dirty="0" smtClean="0">
                <a:hlinkClick r:id="rId9"/>
              </a:rPr>
              <a:t>Toolkit</a:t>
            </a:r>
            <a:endParaRPr lang="en-US" dirty="0" smtClean="0"/>
          </a:p>
          <a:p>
            <a:r>
              <a:rPr lang="en-US" dirty="0">
                <a:hlinkClick r:id="rId10"/>
              </a:rPr>
              <a:t>GLOBAL TRENDS 2025: </a:t>
            </a:r>
            <a:r>
              <a:rPr lang="en-US" dirty="0" smtClean="0">
                <a:hlinkClick r:id="rId10"/>
              </a:rPr>
              <a:t>THE </a:t>
            </a:r>
            <a:r>
              <a:rPr lang="en-US" dirty="0">
                <a:hlinkClick r:id="rId10"/>
              </a:rPr>
              <a:t>NATIONAL INTELLIGENCE </a:t>
            </a:r>
            <a:r>
              <a:rPr lang="en-US" dirty="0" smtClean="0">
                <a:hlinkClick r:id="rId10"/>
              </a:rPr>
              <a:t>COUNCIL'S 2025 </a:t>
            </a:r>
            <a:r>
              <a:rPr lang="en-US" dirty="0">
                <a:hlinkClick r:id="rId10"/>
              </a:rPr>
              <a:t>PROJECT </a:t>
            </a:r>
            <a:endParaRPr lang="en-US" dirty="0"/>
          </a:p>
          <a:p>
            <a:pPr marL="0" indent="0">
              <a:buNone/>
            </a:pPr>
            <a:r>
              <a:rPr lang="en-US" b="1" dirty="0"/>
              <a:t/>
            </a:r>
            <a:br>
              <a:rPr lang="en-US" b="1" dirty="0"/>
            </a:br>
            <a:endParaRPr lang="en-US" dirty="0"/>
          </a:p>
        </p:txBody>
      </p:sp>
    </p:spTree>
    <p:extLst>
      <p:ext uri="{BB962C8B-B14F-4D97-AF65-F5344CB8AC3E}">
        <p14:creationId xmlns:p14="http://schemas.microsoft.com/office/powerpoint/2010/main" val="25135139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Pizza ordering in 2015</a:t>
            </a:r>
            <a:endParaRPr lang="en-US" dirty="0"/>
          </a:p>
        </p:txBody>
      </p:sp>
      <p:pic>
        <p:nvPicPr>
          <p:cNvPr id="1026" name="Picture 2" descr="C:\Users\mbeadle\AppData\Local\Microsoft\Windows\Temporary Internet Files\Content.IE5\0OREVZQ3\MC900198164[1].wmf">
            <a:hlinkClick r:id="rId3" action="ppaction://hlinkfile"/>
          </p:cNvPr>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2057400" y="2140604"/>
            <a:ext cx="5440337" cy="3726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4630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endParaRPr lang="en-US" dirty="0" smtClean="0"/>
          </a:p>
        </p:txBody>
      </p:sp>
      <p:sp>
        <p:nvSpPr>
          <p:cNvPr id="8" name="Rounded Rectangle 7"/>
          <p:cNvSpPr/>
          <p:nvPr/>
        </p:nvSpPr>
        <p:spPr>
          <a:xfrm>
            <a:off x="-1722120" y="3722688"/>
            <a:ext cx="1630680" cy="2057400"/>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Don’t forget: You can copy-paste this slide into other presentations, and move or resize the poll.</a:t>
            </a:r>
            <a:endParaRPr lang="en-US" sz="1600" dirty="0"/>
          </a:p>
        </p:txBody>
      </p:sp>
      <p:sp>
        <p:nvSpPr>
          <p:cNvPr id="10" name="Right Arrow 9"/>
          <p:cNvSpPr/>
          <p:nvPr/>
        </p:nvSpPr>
        <p:spPr>
          <a:xfrm>
            <a:off x="-1722120" y="2971800"/>
            <a:ext cx="1630680" cy="548640"/>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smtClean="0"/>
          </a:p>
        </p:txBody>
      </p:sp>
      <p:sp>
        <p:nvSpPr>
          <p:cNvPr id="4" name="TextBox 3"/>
          <p:cNvSpPr txBox="1"/>
          <p:nvPr/>
        </p:nvSpPr>
        <p:spPr>
          <a:xfrm>
            <a:off x="0" y="6611779"/>
            <a:ext cx="3352800" cy="246221"/>
          </a:xfrm>
          <a:prstGeom prst="rect">
            <a:avLst/>
          </a:prstGeom>
          <a:noFill/>
        </p:spPr>
        <p:txBody>
          <a:bodyPr wrap="square" rtlCol="0">
            <a:spAutoFit/>
          </a:bodyPr>
          <a:lstStyle/>
          <a:p>
            <a:endParaRPr lang="en-US" sz="1000" dirty="0"/>
          </a:p>
        </p:txBody>
      </p:sp>
    </p:spTree>
    <p:controls>
      <mc:AlternateContent xmlns:mc="http://schemas.openxmlformats.org/markup-compatibility/2006">
        <mc:Choice xmlns:v="urn:schemas-microsoft-com:vml" Requires="v">
          <p:control spid="8200" name="ShockwaveFlash1" r:id="rId2" imgW="6796750" imgH="4509770"/>
        </mc:Choice>
        <mc:Fallback>
          <p:control name="ShockwaveFlash1" r:id="rId2" imgW="6796750" imgH="4509770">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127125" y="1746250"/>
                  <a:ext cx="6796088" cy="45100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25575613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b="1" dirty="0" smtClean="0"/>
              <a:t/>
            </a:r>
            <a:br>
              <a:rPr lang="en-US" b="1" dirty="0" smtClean="0"/>
            </a:br>
            <a:r>
              <a:rPr lang="en-US" b="1" dirty="0" smtClean="0"/>
              <a:t>Private </a:t>
            </a:r>
            <a:r>
              <a:rPr lang="en-US" b="1" dirty="0"/>
              <a:t>Schools- Trends and Projections Related to </a:t>
            </a:r>
            <a:r>
              <a:rPr lang="en-US" b="1" dirty="0" smtClean="0"/>
              <a:t>Technology</a:t>
            </a:r>
            <a:r>
              <a:rPr lang="en-US" dirty="0" smtClean="0"/>
              <a:t/>
            </a:r>
            <a:br>
              <a:rPr lang="en-US" dirty="0" smtClean="0"/>
            </a:br>
            <a:endParaRPr lang="en-US" dirty="0"/>
          </a:p>
        </p:txBody>
      </p:sp>
      <p:sp>
        <p:nvSpPr>
          <p:cNvPr id="3" name="Content Placeholder 2"/>
          <p:cNvSpPr>
            <a:spLocks noGrp="1"/>
          </p:cNvSpPr>
          <p:nvPr>
            <p:ph idx="1"/>
          </p:nvPr>
        </p:nvSpPr>
        <p:spPr>
          <a:xfrm>
            <a:off x="457200" y="1600200"/>
            <a:ext cx="8229600" cy="5257800"/>
          </a:xfrm>
        </p:spPr>
        <p:txBody>
          <a:bodyPr>
            <a:normAutofit fontScale="40000" lnSpcReduction="20000"/>
          </a:bodyPr>
          <a:lstStyle/>
          <a:p>
            <a:pPr marL="0" indent="0" algn="ctr">
              <a:buNone/>
            </a:pPr>
            <a:r>
              <a:rPr lang="en-US" sz="7400" b="1" dirty="0" smtClean="0"/>
              <a:t> Agenda</a:t>
            </a:r>
          </a:p>
          <a:p>
            <a:pPr>
              <a:lnSpc>
                <a:spcPct val="200000"/>
              </a:lnSpc>
              <a:buFont typeface="Wingdings" pitchFamily="2" charset="2"/>
              <a:buChar char="Ø"/>
            </a:pPr>
            <a:r>
              <a:rPr lang="en-US" sz="6000" b="1" dirty="0" smtClean="0"/>
              <a:t>To look back so we can look ahead</a:t>
            </a:r>
          </a:p>
          <a:p>
            <a:pPr>
              <a:lnSpc>
                <a:spcPct val="200000"/>
              </a:lnSpc>
              <a:buFont typeface="Wingdings" pitchFamily="2" charset="2"/>
              <a:buChar char="Ø"/>
            </a:pPr>
            <a:r>
              <a:rPr lang="en-US" sz="6000" b="1" dirty="0" smtClean="0"/>
              <a:t>To examine </a:t>
            </a:r>
          </a:p>
          <a:p>
            <a:pPr lvl="1">
              <a:lnSpc>
                <a:spcPct val="200000"/>
              </a:lnSpc>
              <a:buFont typeface="Wingdings" pitchFamily="2" charset="2"/>
              <a:buChar char="Ø"/>
            </a:pPr>
            <a:r>
              <a:rPr lang="en-US" sz="5000" b="1" dirty="0" smtClean="0"/>
              <a:t>current realities</a:t>
            </a:r>
          </a:p>
          <a:p>
            <a:pPr lvl="1">
              <a:lnSpc>
                <a:spcPct val="200000"/>
              </a:lnSpc>
              <a:buFont typeface="Wingdings" pitchFamily="2" charset="2"/>
              <a:buChar char="Ø"/>
            </a:pPr>
            <a:r>
              <a:rPr lang="en-US" sz="5000" b="1" dirty="0" smtClean="0"/>
              <a:t>trends  </a:t>
            </a:r>
          </a:p>
          <a:p>
            <a:pPr lvl="1">
              <a:lnSpc>
                <a:spcPct val="200000"/>
              </a:lnSpc>
              <a:buFont typeface="Wingdings" pitchFamily="2" charset="2"/>
              <a:buChar char="Ø"/>
            </a:pPr>
            <a:r>
              <a:rPr lang="en-US" sz="5000" b="1" dirty="0" smtClean="0"/>
              <a:t>predictions</a:t>
            </a:r>
          </a:p>
          <a:p>
            <a:pPr>
              <a:lnSpc>
                <a:spcPct val="200000"/>
              </a:lnSpc>
              <a:buFont typeface="Wingdings" pitchFamily="2" charset="2"/>
              <a:buChar char="Ø"/>
            </a:pPr>
            <a:r>
              <a:rPr lang="en-US" sz="6000" b="1" dirty="0" smtClean="0"/>
              <a:t>To discuss implications</a:t>
            </a:r>
          </a:p>
          <a:p>
            <a:pPr>
              <a:lnSpc>
                <a:spcPct val="200000"/>
              </a:lnSpc>
              <a:buFont typeface="Wingdings" pitchFamily="2" charset="2"/>
              <a:buChar char="Ø"/>
            </a:pPr>
            <a:r>
              <a:rPr lang="en-US" sz="6000" b="1" dirty="0" smtClean="0"/>
              <a:t>To present </a:t>
            </a:r>
            <a:r>
              <a:rPr lang="en-US" sz="6000" b="1" dirty="0"/>
              <a:t>Case Studies</a:t>
            </a:r>
          </a:p>
          <a:p>
            <a:pPr marL="0" indent="0">
              <a:lnSpc>
                <a:spcPct val="200000"/>
              </a:lnSpc>
              <a:buNone/>
            </a:pPr>
            <a:endParaRPr lang="en-US" sz="6000" b="1" dirty="0"/>
          </a:p>
          <a:p>
            <a:pPr marL="457200" lvl="1" indent="0">
              <a:buNone/>
            </a:pPr>
            <a:endParaRPr lang="en-US" dirty="0" smtClean="0"/>
          </a:p>
          <a:p>
            <a:pPr marL="0" indent="0">
              <a:buNone/>
            </a:pPr>
            <a:endParaRPr lang="en-US" dirty="0"/>
          </a:p>
        </p:txBody>
      </p:sp>
    </p:spTree>
    <p:extLst>
      <p:ext uri="{BB962C8B-B14F-4D97-AF65-F5344CB8AC3E}">
        <p14:creationId xmlns:p14="http://schemas.microsoft.com/office/powerpoint/2010/main" val="4052036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ipe(down)">
                                      <p:cBhvr>
                                        <p:cTn id="24" dur="500"/>
                                        <p:tgtEl>
                                          <p:spTgt spid="3">
                                            <p:txEl>
                                              <p:pRg st="2" end="2"/>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wipe(down)">
                                      <p:cBhvr>
                                        <p:cTn id="30" dur="500"/>
                                        <p:tgtEl>
                                          <p:spTgt spid="3">
                                            <p:txEl>
                                              <p:pRg st="4" end="4"/>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wipe(down)">
                                      <p:cBhvr>
                                        <p:cTn id="33" dur="5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circle(in)">
                                      <p:cBhvr>
                                        <p:cTn id="38" dur="2000"/>
                                        <p:tgtEl>
                                          <p:spTgt spid="3">
                                            <p:txEl>
                                              <p:pRg st="6" end="6"/>
                                            </p:txEl>
                                          </p:spTgt>
                                        </p:tgtEl>
                                      </p:cBhvr>
                                    </p:animEffect>
                                  </p:childTnLst>
                                </p:cTn>
                              </p:par>
                              <p:par>
                                <p:cTn id="39" presetID="6" presetClass="entr" presetSubtype="16" fill="hold"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circle(in)">
                                      <p:cBhvr>
                                        <p:cTn id="41"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endParaRPr lang="en-US" dirty="0" smtClean="0"/>
          </a:p>
        </p:txBody>
      </p:sp>
      <p:sp>
        <p:nvSpPr>
          <p:cNvPr id="8" name="Rounded Rectangle 7"/>
          <p:cNvSpPr/>
          <p:nvPr/>
        </p:nvSpPr>
        <p:spPr>
          <a:xfrm>
            <a:off x="-1722120" y="3722688"/>
            <a:ext cx="1630680" cy="2057400"/>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Don’t forget: You can copy-paste this slide into other presentations, and move or resize the poll.</a:t>
            </a:r>
            <a:endParaRPr lang="en-US" sz="1600" dirty="0"/>
          </a:p>
        </p:txBody>
      </p:sp>
      <p:sp>
        <p:nvSpPr>
          <p:cNvPr id="10" name="Right Arrow 9"/>
          <p:cNvSpPr/>
          <p:nvPr/>
        </p:nvSpPr>
        <p:spPr>
          <a:xfrm>
            <a:off x="-1722120" y="2971800"/>
            <a:ext cx="1630680" cy="548640"/>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smtClean="0"/>
          </a:p>
        </p:txBody>
      </p:sp>
      <p:pic>
        <p:nvPicPr>
          <p:cNvPr id="7" name="Picture 6" descr="phone_image.jpg"/>
          <p:cNvPicPr>
            <a:picLocks noChangeAspect="1"/>
          </p:cNvPicPr>
          <p:nvPr/>
        </p:nvPicPr>
        <p:blipFill>
          <a:blip r:embed="rId5"/>
          <a:stretch>
            <a:fillRect/>
          </a:stretch>
        </p:blipFill>
        <p:spPr>
          <a:xfrm>
            <a:off x="7255268" y="4099559"/>
            <a:ext cx="1888731" cy="2713177"/>
          </a:xfrm>
          <a:prstGeom prst="rect">
            <a:avLst/>
          </a:prstGeom>
        </p:spPr>
      </p:pic>
      <p:sp>
        <p:nvSpPr>
          <p:cNvPr id="4" name="TextBox 3"/>
          <p:cNvSpPr txBox="1"/>
          <p:nvPr/>
        </p:nvSpPr>
        <p:spPr>
          <a:xfrm>
            <a:off x="0" y="6611779"/>
            <a:ext cx="3352800" cy="246221"/>
          </a:xfrm>
          <a:prstGeom prst="rect">
            <a:avLst/>
          </a:prstGeom>
          <a:noFill/>
        </p:spPr>
        <p:txBody>
          <a:bodyPr wrap="square" rtlCol="0">
            <a:spAutoFit/>
          </a:bodyPr>
          <a:lstStyle/>
          <a:p>
            <a:endParaRPr lang="en-US" sz="1000" dirty="0"/>
          </a:p>
        </p:txBody>
      </p:sp>
    </p:spTree>
    <p:controls>
      <mc:AlternateContent xmlns:mc="http://schemas.openxmlformats.org/markup-compatibility/2006">
        <mc:Choice xmlns:v="urn:schemas-microsoft-com:vml" Requires="v">
          <p:control spid="5135" name="ShockwaveFlash1" r:id="rId2" imgW="6796750" imgH="4509770"/>
        </mc:Choice>
        <mc:Fallback>
          <p:control name="ShockwaveFlash1" r:id="rId2" imgW="6796750" imgH="4509770">
            <p:pic>
              <p:nvPicPr>
                <p:cNvPr id="0"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196850" y="1920875"/>
                  <a:ext cx="6796088" cy="45100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670478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200" y="1905000"/>
            <a:ext cx="8458200" cy="4800600"/>
          </a:xfrm>
        </p:spPr>
        <p:txBody>
          <a:bodyPr>
            <a:normAutofit fontScale="70000" lnSpcReduction="20000"/>
          </a:bodyPr>
          <a:lstStyle/>
          <a:p>
            <a:pPr marL="137160" indent="0">
              <a:buNone/>
            </a:pPr>
            <a:r>
              <a:rPr lang="en-US" dirty="0"/>
              <a:t>	 </a:t>
            </a:r>
          </a:p>
          <a:p>
            <a:pPr marL="137160" indent="0">
              <a:buNone/>
            </a:pPr>
            <a:r>
              <a:rPr lang="en-US" dirty="0" smtClean="0"/>
              <a:t>			Issues </a:t>
            </a:r>
            <a:r>
              <a:rPr lang="en-US" dirty="0"/>
              <a:t>and </a:t>
            </a:r>
            <a:r>
              <a:rPr lang="en-US" dirty="0" smtClean="0"/>
              <a:t>changes:</a:t>
            </a:r>
          </a:p>
          <a:p>
            <a:endParaRPr lang="en-US" dirty="0"/>
          </a:p>
          <a:p>
            <a:r>
              <a:rPr lang="en-US" dirty="0"/>
              <a:t>Cherishing the faith dimension as essential to full education</a:t>
            </a:r>
          </a:p>
          <a:p>
            <a:pPr marL="137160" indent="0">
              <a:buNone/>
            </a:pPr>
            <a:endParaRPr lang="en-US" dirty="0"/>
          </a:p>
          <a:p>
            <a:r>
              <a:rPr lang="en-US" dirty="0"/>
              <a:t>Including diversity. Understanding/ welcoming</a:t>
            </a:r>
          </a:p>
          <a:p>
            <a:pPr marL="137160" indent="0">
              <a:buNone/>
            </a:pPr>
            <a:endParaRPr lang="en-US" dirty="0"/>
          </a:p>
          <a:p>
            <a:r>
              <a:rPr lang="en-US" dirty="0"/>
              <a:t>Up to date technology</a:t>
            </a:r>
          </a:p>
          <a:p>
            <a:pPr marL="137160" indent="0">
              <a:buNone/>
            </a:pPr>
            <a:endParaRPr lang="en-US" dirty="0"/>
          </a:p>
          <a:p>
            <a:r>
              <a:rPr lang="en-US" dirty="0"/>
              <a:t>Good money management </a:t>
            </a:r>
          </a:p>
          <a:p>
            <a:pPr marL="137160" indent="0">
              <a:buNone/>
            </a:pPr>
            <a:endParaRPr lang="en-US" dirty="0"/>
          </a:p>
          <a:p>
            <a:r>
              <a:rPr lang="en-US" dirty="0" smtClean="0"/>
              <a:t>Better  PR    			Dr. Karen Ristau, NCEA</a:t>
            </a:r>
            <a:endParaRPr lang="en-US" dirty="0"/>
          </a:p>
          <a:p>
            <a:pPr marL="0" indent="0" fontAlgn="auto">
              <a:spcAft>
                <a:spcPts val="0"/>
              </a:spcAft>
              <a:buFont typeface="Arial" pitchFamily="34" charset="0"/>
              <a:buNone/>
              <a:defRPr/>
            </a:pPr>
            <a:r>
              <a:rPr lang="en-US" dirty="0"/>
              <a:t>			</a:t>
            </a:r>
          </a:p>
          <a:p>
            <a:endParaRPr lang="en-US" dirty="0"/>
          </a:p>
        </p:txBody>
      </p:sp>
      <p:sp>
        <p:nvSpPr>
          <p:cNvPr id="3" name="Title 2"/>
          <p:cNvSpPr>
            <a:spLocks noGrp="1"/>
          </p:cNvSpPr>
          <p:nvPr>
            <p:ph type="title"/>
          </p:nvPr>
        </p:nvSpPr>
        <p:spPr/>
        <p:txBody>
          <a:bodyPr>
            <a:normAutofit fontScale="90000"/>
          </a:bodyPr>
          <a:lstStyle/>
          <a:p>
            <a:r>
              <a:rPr lang="en-US" sz="2800" dirty="0"/>
              <a:t>How have </a:t>
            </a:r>
            <a:r>
              <a:rPr lang="en-US" sz="2800" dirty="0" smtClean="0"/>
              <a:t>Catholic </a:t>
            </a:r>
            <a:r>
              <a:rPr lang="en-US" sz="2800" dirty="0"/>
              <a:t>Schools changed in the last 15 years?</a:t>
            </a:r>
          </a:p>
        </p:txBody>
      </p:sp>
      <p:sp>
        <p:nvSpPr>
          <p:cNvPr id="4" name="Slide Number Placeholder 3"/>
          <p:cNvSpPr>
            <a:spLocks noGrp="1"/>
          </p:cNvSpPr>
          <p:nvPr>
            <p:ph type="sldNum" sz="quarter" idx="12"/>
          </p:nvPr>
        </p:nvSpPr>
        <p:spPr/>
        <p:txBody>
          <a:bodyPr/>
          <a:lstStyle/>
          <a:p>
            <a:fld id="{9C5E10E3-B66C-4E9E-A18E-6F9522479275}" type="slidenum">
              <a:rPr lang="en-US" smtClean="0"/>
              <a:pPr/>
              <a:t>9</a:t>
            </a:fld>
            <a:endParaRPr lang="en-US" dirty="0"/>
          </a:p>
        </p:txBody>
      </p:sp>
      <p:sp>
        <p:nvSpPr>
          <p:cNvPr id="5" name="Date Placeholder 4"/>
          <p:cNvSpPr>
            <a:spLocks noGrp="1"/>
          </p:cNvSpPr>
          <p:nvPr>
            <p:ph type="dt" sz="half" idx="10"/>
          </p:nvPr>
        </p:nvSpPr>
        <p:spPr/>
        <p:txBody>
          <a:bodyPr/>
          <a:lstStyle/>
          <a:p>
            <a:fld id="{8D7AA341-7631-4A8C-ADBD-4C105C4DB46D}" type="datetime1">
              <a:rPr lang="en-US" smtClean="0"/>
              <a:pPr/>
              <a:t>11/11/2011</a:t>
            </a:fld>
            <a:endParaRPr lang="en-US" dirty="0"/>
          </a:p>
        </p:txBody>
      </p:sp>
      <p:sp>
        <p:nvSpPr>
          <p:cNvPr id="6" name="Footer Placeholder 5"/>
          <p:cNvSpPr>
            <a:spLocks noGrp="1"/>
          </p:cNvSpPr>
          <p:nvPr>
            <p:ph type="ftr" sz="quarter" idx="11"/>
          </p:nvPr>
        </p:nvSpPr>
        <p:spPr/>
        <p:txBody>
          <a:bodyPr/>
          <a:lstStyle/>
          <a:p>
            <a:r>
              <a:rPr lang="en-US" dirty="0" smtClean="0"/>
              <a:t>© 2011 EDified Online</a:t>
            </a:r>
            <a:endParaRPr lang="en-US" dirty="0"/>
          </a:p>
        </p:txBody>
      </p:sp>
    </p:spTree>
    <p:extLst>
      <p:ext uri="{BB962C8B-B14F-4D97-AF65-F5344CB8AC3E}">
        <p14:creationId xmlns:p14="http://schemas.microsoft.com/office/powerpoint/2010/main" val="11154819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14742</TotalTime>
  <Words>3288</Words>
  <Application>Microsoft Office PowerPoint</Application>
  <PresentationFormat>On-screen Show (4:3)</PresentationFormat>
  <Paragraphs>405</Paragraphs>
  <Slides>47</Slides>
  <Notes>47</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PowerPoint Presentation</vt:lpstr>
      <vt:lpstr>PowerPoint Presentation</vt:lpstr>
      <vt:lpstr>PowerPoint Presentation</vt:lpstr>
      <vt:lpstr>PowerPoint Presentation</vt:lpstr>
      <vt:lpstr>Pizza ordering in 2015</vt:lpstr>
      <vt:lpstr>PowerPoint Presentation</vt:lpstr>
      <vt:lpstr> Private Schools- Trends and Projections Related to Technology </vt:lpstr>
      <vt:lpstr>PowerPoint Presentation</vt:lpstr>
      <vt:lpstr>How have Catholic Schools changed in the last 15 years?</vt:lpstr>
      <vt:lpstr>How have Catholic Schools changed in the last 15 years?</vt:lpstr>
      <vt:lpstr>How have Protestant Schools changed in the last 15 years?</vt:lpstr>
      <vt:lpstr>How have Protestant Schools changed in the last 15 years?</vt:lpstr>
      <vt:lpstr>How have Protestant Schools changed in the last 15 years?</vt:lpstr>
      <vt:lpstr>How has technology in schools changed in the last 15 years?</vt:lpstr>
      <vt:lpstr>Current Practices</vt:lpstr>
      <vt:lpstr>8 Ways Technology Is Improving Private Education </vt:lpstr>
      <vt:lpstr>Khan Academy?</vt:lpstr>
      <vt:lpstr>What do your Parents want?</vt:lpstr>
      <vt:lpstr>What do your students want?</vt:lpstr>
      <vt:lpstr>What do schools say?</vt:lpstr>
      <vt:lpstr>From the US National Educational Technology Plan (2010)</vt:lpstr>
      <vt:lpstr>From the US National Educational Technology Plan (2010)</vt:lpstr>
      <vt:lpstr>As educators, we need to realize</vt:lpstr>
      <vt:lpstr>The Rise of K-12 Blended Learning</vt:lpstr>
      <vt:lpstr>Trends and Predictions</vt:lpstr>
      <vt:lpstr>PowerPoint Presentation</vt:lpstr>
      <vt:lpstr>The internet has changed everything</vt:lpstr>
      <vt:lpstr>Student thoughts on expected change</vt:lpstr>
      <vt:lpstr>Disrupting Class: How Disruptive Innovation Will Change the Way the World Learns</vt:lpstr>
      <vt:lpstr>PowerPoint Presentation</vt:lpstr>
      <vt:lpstr> The Pivot to Digital Learning: 40 Predictions-10 years (9 now) </vt:lpstr>
      <vt:lpstr>The Pivot to Digital Learning: 40 Predictions-10 years (9 now) (p.2)</vt:lpstr>
      <vt:lpstr>Schools of the Future</vt:lpstr>
      <vt:lpstr>We will see education transition from</vt:lpstr>
      <vt:lpstr>ISM’s 20 Success Predictors for the 21st Century </vt:lpstr>
      <vt:lpstr>The Sydney Centre for Innovation in Learning</vt:lpstr>
      <vt:lpstr>Implications </vt:lpstr>
      <vt:lpstr>Heritage Christian Schools BC Canada</vt:lpstr>
      <vt:lpstr>PowerPoint Presentation</vt:lpstr>
      <vt:lpstr>Two Key Elements</vt:lpstr>
      <vt:lpstr>Opened Amazing Opportunities</vt:lpstr>
      <vt:lpstr>The Oaks Christian School Case Study</vt:lpstr>
      <vt:lpstr>Oaks Christian School</vt:lpstr>
      <vt:lpstr>Oaks Christian School </vt:lpstr>
      <vt:lpstr>Books</vt:lpstr>
      <vt:lpstr>Twitter feeds</vt:lpstr>
      <vt:lpstr>Others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Christian School in 2025</dc:title>
  <dc:creator>mbeadle</dc:creator>
  <cp:lastModifiedBy>mbeadle</cp:lastModifiedBy>
  <cp:revision>126</cp:revision>
  <dcterms:created xsi:type="dcterms:W3CDTF">2011-04-19T18:33:19Z</dcterms:created>
  <dcterms:modified xsi:type="dcterms:W3CDTF">2011-11-11T13:43:47Z</dcterms:modified>
</cp:coreProperties>
</file>